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37"/>
  </p:notesMasterIdLst>
  <p:handoutMasterIdLst>
    <p:handoutMasterId r:id="rId38"/>
  </p:handoutMasterIdLst>
  <p:sldIdLst>
    <p:sldId id="511" r:id="rId3"/>
    <p:sldId id="257" r:id="rId4"/>
    <p:sldId id="815" r:id="rId5"/>
    <p:sldId id="258" r:id="rId6"/>
    <p:sldId id="259" r:id="rId7"/>
    <p:sldId id="812" r:id="rId8"/>
    <p:sldId id="813" r:id="rId9"/>
    <p:sldId id="816" r:id="rId10"/>
    <p:sldId id="817" r:id="rId11"/>
    <p:sldId id="707" r:id="rId12"/>
    <p:sldId id="643" r:id="rId13"/>
    <p:sldId id="641" r:id="rId14"/>
    <p:sldId id="709" r:id="rId15"/>
    <p:sldId id="768" r:id="rId16"/>
    <p:sldId id="738" r:id="rId17"/>
    <p:sldId id="711" r:id="rId18"/>
    <p:sldId id="585" r:id="rId19"/>
    <p:sldId id="771" r:id="rId20"/>
    <p:sldId id="739" r:id="rId21"/>
    <p:sldId id="772" r:id="rId22"/>
    <p:sldId id="737" r:id="rId23"/>
    <p:sldId id="541" r:id="rId24"/>
    <p:sldId id="589" r:id="rId25"/>
    <p:sldId id="547" r:id="rId26"/>
    <p:sldId id="720" r:id="rId27"/>
    <p:sldId id="594" r:id="rId28"/>
    <p:sldId id="546" r:id="rId29"/>
    <p:sldId id="726" r:id="rId30"/>
    <p:sldId id="762" r:id="rId31"/>
    <p:sldId id="597" r:id="rId32"/>
    <p:sldId id="844" r:id="rId33"/>
    <p:sldId id="845" r:id="rId34"/>
    <p:sldId id="846" r:id="rId35"/>
    <p:sldId id="849" r:id="rId36"/>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1pPr>
    <a:lvl2pPr marL="0" marR="0" indent="1143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2pPr>
    <a:lvl3pPr marL="0" marR="0" indent="2286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3pPr>
    <a:lvl4pPr marL="0" marR="0" indent="3429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4pPr>
    <a:lvl5pPr marL="0" marR="0" indent="4572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5pPr>
    <a:lvl6pPr marL="0" marR="0" indent="5715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6pPr>
    <a:lvl7pPr marL="0" marR="0" indent="6858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7pPr>
    <a:lvl8pPr marL="0" marR="0" indent="8001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8pPr>
    <a:lvl9pPr marL="0" marR="0" indent="9144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ede Ji" initials="YJ" lastIdx="1" clrIdx="0">
    <p:extLst>
      <p:ext uri="{19B8F6BF-5375-455C-9EA6-DF929625EA0E}">
        <p15:presenceInfo xmlns:p15="http://schemas.microsoft.com/office/powerpoint/2012/main" userId="S::yji@kryptowire.onmicrosoft.com::4ed491a9-e2b5-489a-84e9-e2b5cd4b71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EFA"/>
    <a:srgbClr val="E6EFEF"/>
    <a:srgbClr val="E2EFE0"/>
    <a:srgbClr val="E7F3FF"/>
    <a:srgbClr val="F4D5F5"/>
    <a:srgbClr val="8597FF"/>
    <a:srgbClr val="000000"/>
    <a:srgbClr val="DFEFDD"/>
    <a:srgbClr val="D6E9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p:restoredTop sz="73747"/>
  </p:normalViewPr>
  <p:slideViewPr>
    <p:cSldViewPr snapToGrid="0" snapToObjects="1">
      <p:cViewPr varScale="1">
        <p:scale>
          <a:sx n="107" d="100"/>
          <a:sy n="107" d="100"/>
        </p:scale>
        <p:origin x="1768" y="160"/>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110" d="100"/>
        <a:sy n="110" d="100"/>
      </p:scale>
      <p:origin x="0" y="0"/>
    </p:cViewPr>
  </p:sorterViewPr>
  <p:notesViewPr>
    <p:cSldViewPr snapToGrid="0" snapToObjects="1">
      <p:cViewPr varScale="1">
        <p:scale>
          <a:sx n="112" d="100"/>
          <a:sy n="112" d="100"/>
        </p:scale>
        <p:origin x="528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yuedeji/Dropbox/Life/job_search/slides/data_job_tal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49683029760492"/>
          <c:y val="5.1319790573332108E-2"/>
          <c:w val="0.84202057109450668"/>
          <c:h val="0.82915987969314997"/>
        </c:manualLayout>
      </c:layout>
      <c:barChart>
        <c:barDir val="col"/>
        <c:grouping val="clustered"/>
        <c:varyColors val="0"/>
        <c:ser>
          <c:idx val="0"/>
          <c:order val="0"/>
          <c:tx>
            <c:strRef>
              <c:f>iot_device_number!$C$4</c:f>
              <c:strCache>
                <c:ptCount val="1"/>
                <c:pt idx="0">
                  <c:v># Connected IoT Devices in Billion</c:v>
                </c:pt>
              </c:strCache>
            </c:strRef>
          </c:tx>
          <c:spPr>
            <a:solidFill>
              <a:schemeClr val="accent1"/>
            </a:solidFill>
            <a:ln>
              <a:solidFill>
                <a:schemeClr val="tx1"/>
              </a:solidFill>
            </a:ln>
            <a:effectLst/>
          </c:spPr>
          <c:invertIfNegative val="0"/>
          <c:cat>
            <c:numRef>
              <c:f>iot_device_number!$B$5:$B$15</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iot_device_number!$C$5:$C$15</c:f>
              <c:numCache>
                <c:formatCode>General</c:formatCode>
                <c:ptCount val="11"/>
                <c:pt idx="0">
                  <c:v>15.41</c:v>
                </c:pt>
                <c:pt idx="1">
                  <c:v>17.68</c:v>
                </c:pt>
                <c:pt idx="2">
                  <c:v>20.350000000000001</c:v>
                </c:pt>
                <c:pt idx="3">
                  <c:v>23.14</c:v>
                </c:pt>
                <c:pt idx="4">
                  <c:v>26.66</c:v>
                </c:pt>
                <c:pt idx="5">
                  <c:v>30.73</c:v>
                </c:pt>
                <c:pt idx="6">
                  <c:v>35.82</c:v>
                </c:pt>
                <c:pt idx="7">
                  <c:v>42.62</c:v>
                </c:pt>
                <c:pt idx="8">
                  <c:v>51.11</c:v>
                </c:pt>
                <c:pt idx="9">
                  <c:v>62.12</c:v>
                </c:pt>
                <c:pt idx="10">
                  <c:v>75.400000000000006</c:v>
                </c:pt>
              </c:numCache>
            </c:numRef>
          </c:val>
          <c:extLst>
            <c:ext xmlns:c16="http://schemas.microsoft.com/office/drawing/2014/chart" uri="{C3380CC4-5D6E-409C-BE32-E72D297353CC}">
              <c16:uniqueId val="{00000000-1F57-F640-9435-B8E1DD83FFCF}"/>
            </c:ext>
          </c:extLst>
        </c:ser>
        <c:dLbls>
          <c:showLegendKey val="0"/>
          <c:showVal val="0"/>
          <c:showCatName val="0"/>
          <c:showSerName val="0"/>
          <c:showPercent val="0"/>
          <c:showBubbleSize val="0"/>
        </c:dLbls>
        <c:gapWidth val="100"/>
        <c:axId val="34839375"/>
        <c:axId val="35215247"/>
      </c:barChart>
      <c:catAx>
        <c:axId val="34839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Gill Sans MT" panose="020B0502020104020203" pitchFamily="34" charset="77"/>
                <a:ea typeface="+mn-ea"/>
                <a:cs typeface="+mn-cs"/>
              </a:defRPr>
            </a:pPr>
            <a:endParaRPr lang="en-US"/>
          </a:p>
        </c:txPr>
        <c:crossAx val="35215247"/>
        <c:crosses val="autoZero"/>
        <c:auto val="1"/>
        <c:lblAlgn val="ctr"/>
        <c:lblOffset val="100"/>
        <c:noMultiLvlLbl val="0"/>
      </c:catAx>
      <c:valAx>
        <c:axId val="35215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Gill Sans MT" panose="020B0502020104020203" pitchFamily="34" charset="77"/>
                <a:ea typeface="+mn-ea"/>
                <a:cs typeface="+mn-cs"/>
              </a:defRPr>
            </a:pPr>
            <a:endParaRPr lang="en-US"/>
          </a:p>
        </c:txPr>
        <c:crossAx val="34839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solidFill>
            <a:schemeClr val="tx1"/>
          </a:solidFill>
          <a:latin typeface="Gill Sans MT" panose="020B0502020104020203" pitchFamily="34" charset="77"/>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CE80E2-6647-6341-AA28-6B6DBA7B4538}" type="datetimeFigureOut">
              <a:rPr lang="en-US" smtClean="0"/>
              <a:t>10/21/22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88692A-1C5F-1042-9170-AE989ADC2475}" type="slidenum">
              <a:rPr lang="en-US" smtClean="0"/>
              <a:t>‹#›</a:t>
            </a:fld>
            <a:endParaRPr lang="en-US"/>
          </a:p>
        </p:txBody>
      </p:sp>
    </p:spTree>
    <p:extLst>
      <p:ext uri="{BB962C8B-B14F-4D97-AF65-F5344CB8AC3E}">
        <p14:creationId xmlns:p14="http://schemas.microsoft.com/office/powerpoint/2010/main" val="933933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98472064"/>
      </p:ext>
    </p:extLst>
  </p:cSld>
  <p:clrMap bg1="lt1" tx1="dk1" bg2="lt2" tx2="dk2" accent1="accent1" accent2="accent2" accent3="accent3" accent4="accent4" accent5="accent5" accent6="accent6" hlink="hlink" folHlink="folHlink"/>
  <p:hf hdr="0" ftr="0" dt="0"/>
  <p:notesStyle>
    <a:lvl1pPr defTabSz="228600" latinLnBrk="0">
      <a:lnSpc>
        <a:spcPct val="117999"/>
      </a:lnSpc>
      <a:defRPr sz="1100">
        <a:latin typeface="Helvetica Neue"/>
        <a:ea typeface="Helvetica Neue"/>
        <a:cs typeface="Helvetica Neue"/>
        <a:sym typeface="Helvetica Neue"/>
      </a:defRPr>
    </a:lvl1pPr>
    <a:lvl2pPr indent="114300" defTabSz="228600" latinLnBrk="0">
      <a:lnSpc>
        <a:spcPct val="117999"/>
      </a:lnSpc>
      <a:defRPr sz="1100">
        <a:latin typeface="Helvetica Neue"/>
        <a:ea typeface="Helvetica Neue"/>
        <a:cs typeface="Helvetica Neue"/>
        <a:sym typeface="Helvetica Neue"/>
      </a:defRPr>
    </a:lvl2pPr>
    <a:lvl3pPr indent="228600" defTabSz="228600" latinLnBrk="0">
      <a:lnSpc>
        <a:spcPct val="117999"/>
      </a:lnSpc>
      <a:defRPr sz="1100">
        <a:latin typeface="Helvetica Neue"/>
        <a:ea typeface="Helvetica Neue"/>
        <a:cs typeface="Helvetica Neue"/>
        <a:sym typeface="Helvetica Neue"/>
      </a:defRPr>
    </a:lvl3pPr>
    <a:lvl4pPr indent="342900" defTabSz="228600" latinLnBrk="0">
      <a:lnSpc>
        <a:spcPct val="117999"/>
      </a:lnSpc>
      <a:defRPr sz="1100">
        <a:latin typeface="Helvetica Neue"/>
        <a:ea typeface="Helvetica Neue"/>
        <a:cs typeface="Helvetica Neue"/>
        <a:sym typeface="Helvetica Neue"/>
      </a:defRPr>
    </a:lvl4pPr>
    <a:lvl5pPr indent="457200" defTabSz="228600" latinLnBrk="0">
      <a:lnSpc>
        <a:spcPct val="117999"/>
      </a:lnSpc>
      <a:defRPr sz="1100">
        <a:latin typeface="Helvetica Neue"/>
        <a:ea typeface="Helvetica Neue"/>
        <a:cs typeface="Helvetica Neue"/>
        <a:sym typeface="Helvetica Neue"/>
      </a:defRPr>
    </a:lvl5pPr>
    <a:lvl6pPr indent="571500" defTabSz="228600" latinLnBrk="0">
      <a:lnSpc>
        <a:spcPct val="117999"/>
      </a:lnSpc>
      <a:defRPr sz="1100">
        <a:latin typeface="Helvetica Neue"/>
        <a:ea typeface="Helvetica Neue"/>
        <a:cs typeface="Helvetica Neue"/>
        <a:sym typeface="Helvetica Neue"/>
      </a:defRPr>
    </a:lvl6pPr>
    <a:lvl7pPr indent="685800" defTabSz="228600" latinLnBrk="0">
      <a:lnSpc>
        <a:spcPct val="117999"/>
      </a:lnSpc>
      <a:defRPr sz="1100">
        <a:latin typeface="Helvetica Neue"/>
        <a:ea typeface="Helvetica Neue"/>
        <a:cs typeface="Helvetica Neue"/>
        <a:sym typeface="Helvetica Neue"/>
      </a:defRPr>
    </a:lvl7pPr>
    <a:lvl8pPr indent="800100" defTabSz="228600" latinLnBrk="0">
      <a:lnSpc>
        <a:spcPct val="117999"/>
      </a:lnSpc>
      <a:defRPr sz="1100">
        <a:latin typeface="Helvetica Neue"/>
        <a:ea typeface="Helvetica Neue"/>
        <a:cs typeface="Helvetica Neue"/>
        <a:sym typeface="Helvetica Neue"/>
      </a:defRPr>
    </a:lvl8pPr>
    <a:lvl9pPr indent="914400" defTabSz="228600"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 </a:t>
            </a:r>
          </a:p>
          <a:p>
            <a:r>
              <a:rPr lang="en-US" dirty="0"/>
              <a:t>Good afternoon everyone. Today, I'm glad to share our work on Graph AI </a:t>
            </a:r>
            <a:r>
              <a:rPr lang="en-US" dirty="0">
                <a:solidFill>
                  <a:srgbClr val="0432FF"/>
                </a:solidFill>
              </a:rPr>
              <a:t>for Cybersecurity.</a:t>
            </a:r>
          </a:p>
          <a:p>
            <a:endParaRPr lang="en-US" dirty="0">
              <a:solidFill>
                <a:srgbClr val="0432FF"/>
              </a:solidFill>
            </a:endParaRPr>
          </a:p>
        </p:txBody>
      </p:sp>
    </p:spTree>
    <p:extLst>
      <p:ext uri="{BB962C8B-B14F-4D97-AF65-F5344CB8AC3E}">
        <p14:creationId xmlns:p14="http://schemas.microsoft.com/office/powerpoint/2010/main" val="569779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I will present how to apply graph and graph algorithms to binary code vulnerability detection.</a:t>
            </a:r>
          </a:p>
        </p:txBody>
      </p:sp>
    </p:spTree>
    <p:extLst>
      <p:ext uri="{BB962C8B-B14F-4D97-AF65-F5344CB8AC3E}">
        <p14:creationId xmlns:p14="http://schemas.microsoft.com/office/powerpoint/2010/main" val="3546677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dirty="0"/>
              <a:t>Binary code is prevalent as the software vendors usually do not share the source code.</a:t>
            </a:r>
          </a:p>
          <a:p>
            <a:pPr marL="0" marR="0" indent="0" defTabSz="228600" eaLnBrk="1" fontAlgn="auto" latinLnBrk="0" hangingPunct="1">
              <a:lnSpc>
                <a:spcPct val="117999"/>
              </a:lnSpc>
              <a:spcBef>
                <a:spcPts val="0"/>
              </a:spcBef>
              <a:spcAft>
                <a:spcPts val="0"/>
              </a:spcAft>
              <a:buClrTx/>
              <a:buSzTx/>
              <a:buFontTx/>
              <a:buNone/>
              <a:tabLst/>
              <a:defRPr/>
            </a:pPr>
            <a:r>
              <a:rPr lang="en-US" dirty="0"/>
              <a:t>A significant number of binaries are running in the wild, e.g., the firmware of IoT devices.</a:t>
            </a:r>
          </a:p>
          <a:p>
            <a:pPr marL="0" marR="0" indent="0" defTabSz="228600" eaLnBrk="1" fontAlgn="auto" latinLnBrk="0" hangingPunct="1">
              <a:lnSpc>
                <a:spcPct val="117999"/>
              </a:lnSpc>
              <a:spcBef>
                <a:spcPts val="0"/>
              </a:spcBef>
              <a:spcAft>
                <a:spcPts val="0"/>
              </a:spcAft>
              <a:buClrTx/>
              <a:buSzTx/>
              <a:buFontTx/>
              <a:buNone/>
              <a:tabLst/>
              <a:defRPr/>
            </a:pPr>
            <a:endParaRPr lang="en-US" dirty="0"/>
          </a:p>
          <a:p>
            <a:r>
              <a:rPr lang="en-US" dirty="0"/>
              <a:t>This figure shows the </a:t>
            </a:r>
            <a:r>
              <a:rPr lang="en-US" dirty="0">
                <a:solidFill>
                  <a:srgbClr val="0432FF"/>
                </a:solidFill>
                <a:latin typeface="Gill Sans MT" panose="020B0502020104020203" pitchFamily="34" charset="77"/>
              </a:rPr>
              <a:t>Num. of Connected IoT Devices from 2015 to 2025. The x-axis shows the year, and y-axis shows the count in billion. </a:t>
            </a:r>
          </a:p>
          <a:p>
            <a:r>
              <a:rPr lang="en-US" dirty="0">
                <a:solidFill>
                  <a:srgbClr val="0432FF"/>
                </a:solidFill>
                <a:latin typeface="Gill Sans MT" panose="020B0502020104020203" pitchFamily="34" charset="77"/>
              </a:rPr>
              <a:t>By last year, it has reached 31 billion. </a:t>
            </a:r>
          </a:p>
          <a:p>
            <a:r>
              <a:rPr lang="en-US" dirty="0">
                <a:solidFill>
                  <a:srgbClr val="0432FF"/>
                </a:solidFill>
                <a:latin typeface="Gill Sans MT" panose="020B0502020104020203" pitchFamily="34" charset="77"/>
              </a:rPr>
              <a:t>And it is estimated to reach 75 billion by 2025.</a:t>
            </a:r>
          </a:p>
          <a:p>
            <a:pPr marL="0" marR="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41250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So, what is a vulnerability?</a:t>
            </a: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A vulnerability is a </a:t>
            </a:r>
            <a:r>
              <a:rPr lang="en" dirty="0">
                <a:solidFill>
                  <a:srgbClr val="0432FF"/>
                </a:solidFill>
                <a:latin typeface="Gill Sans MT" panose="020B0502020104020203" pitchFamily="34" charset="77"/>
                <a:ea typeface="Nunito"/>
                <a:cs typeface="Nunito"/>
                <a:sym typeface="Nunito"/>
              </a:rPr>
              <a:t>weakness</a:t>
            </a:r>
            <a:r>
              <a:rPr lang="en" dirty="0">
                <a:solidFill>
                  <a:schemeClr val="tx2">
                    <a:lumMod val="75000"/>
                  </a:schemeClr>
                </a:solidFill>
                <a:latin typeface="Gill Sans MT" panose="020B0502020104020203" pitchFamily="34" charset="77"/>
                <a:ea typeface="Nunito"/>
                <a:cs typeface="Nunito"/>
                <a:sym typeface="Nunito"/>
              </a:rPr>
              <a:t> (usually a </a:t>
            </a:r>
            <a:r>
              <a:rPr lang="en" dirty="0">
                <a:solidFill>
                  <a:srgbClr val="0432FF"/>
                </a:solidFill>
                <a:latin typeface="Gill Sans MT" panose="020B0502020104020203" pitchFamily="34" charset="77"/>
                <a:ea typeface="Nunito"/>
                <a:cs typeface="Nunito"/>
                <a:sym typeface="Nunito"/>
              </a:rPr>
              <a:t>bug</a:t>
            </a:r>
            <a:r>
              <a:rPr lang="en" dirty="0">
                <a:solidFill>
                  <a:schemeClr val="tx2">
                    <a:lumMod val="75000"/>
                  </a:schemeClr>
                </a:solidFill>
                <a:latin typeface="Gill Sans MT" panose="020B0502020104020203" pitchFamily="34" charset="77"/>
                <a:ea typeface="Nunito"/>
                <a:cs typeface="Nunito"/>
                <a:sym typeface="Nunito"/>
              </a:rPr>
              <a:t>) that can be exploited by the attacker to perform unauthorized activities.</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This is an example code of square sum. It looks good. But if you look closely, </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at line 7, the value of result could exceed the limit of 32-bit integer. </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r>
              <a:rPr lang="en" dirty="0">
                <a:solidFill>
                  <a:schemeClr val="tx2">
                    <a:lumMod val="75000"/>
                  </a:schemeClr>
                </a:solidFill>
                <a:latin typeface="Gill Sans MT" panose="020B0502020104020203" pitchFamily="34" charset="77"/>
                <a:ea typeface="Nunito"/>
                <a:cs typeface="Nunito"/>
                <a:sym typeface="Nunito"/>
              </a:rPr>
              <a:t>This would cause an integer overflow vulnerability, which can further be exploited to cause other serious security issues.</a:t>
            </a: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r>
              <a:rPr lang="en" dirty="0">
                <a:solidFill>
                  <a:schemeClr val="tx2">
                    <a:lumMod val="75000"/>
                  </a:schemeClr>
                </a:solidFill>
                <a:latin typeface="Gill Sans MT" panose="020B0502020104020203" pitchFamily="34" charset="77"/>
                <a:ea typeface="Nunito"/>
                <a:cs typeface="Nunito"/>
                <a:sym typeface="Nunito"/>
              </a:rPr>
              <a:t>You might still remember the </a:t>
            </a:r>
            <a:r>
              <a:rPr lang="en-US" i="1" dirty="0">
                <a:solidFill>
                  <a:srgbClr val="FF0000"/>
                </a:solidFill>
                <a:latin typeface="Gill Sans MT" panose="020B0502020104020203" pitchFamily="34" charset="77"/>
                <a:ea typeface="Nunito"/>
                <a:cs typeface="Nunito"/>
                <a:sym typeface="Nunito"/>
              </a:rPr>
              <a:t>WannaCry</a:t>
            </a:r>
            <a:r>
              <a:rPr lang="en-US" dirty="0">
                <a:latin typeface="Gill Sans MT" panose="020B0502020104020203" pitchFamily="34" charset="77"/>
                <a:ea typeface="Nunito"/>
                <a:cs typeface="Nunito"/>
                <a:sym typeface="Nunito"/>
              </a:rPr>
              <a:t> ransomware. It infects 200,000 computers across 150 countries.</a:t>
            </a: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r>
              <a:rPr lang="en-US" dirty="0">
                <a:latin typeface="Gill Sans MT" panose="020B0502020104020203" pitchFamily="34" charset="77"/>
                <a:ea typeface="Nunito"/>
                <a:cs typeface="Nunito"/>
                <a:sym typeface="Nunito"/>
              </a:rPr>
              <a:t>It actually exploits a vulnerability in Windows’ Sever Message Block protocol.</a:t>
            </a:r>
          </a:p>
          <a:p>
            <a:pPr marL="114300" marR="0" lvl="0" indent="0" algn="l" defTabSz="228600" rtl="0" eaLnBrk="1" fontAlgn="auto" latinLnBrk="0" hangingPunct="1">
              <a:lnSpc>
                <a:spcPct val="100000"/>
              </a:lnSpc>
              <a:spcBef>
                <a:spcPts val="0"/>
              </a:spcBef>
              <a:spcAft>
                <a:spcPts val="0"/>
              </a:spcAft>
              <a:buClr>
                <a:srgbClr val="000000"/>
              </a:buClr>
              <a:buSzPts val="1800"/>
              <a:buFont typeface="Nunito"/>
              <a:buNone/>
              <a:tabLst/>
              <a:defRPr/>
            </a:pPr>
            <a:endParaRPr lang="en-US" dirty="0">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a:p>
            <a:pPr marL="114300" lvl="0" indent="0" algn="l" rtl="0">
              <a:lnSpc>
                <a:spcPct val="100000"/>
              </a:lnSpc>
              <a:spcBef>
                <a:spcPts val="0"/>
              </a:spcBef>
              <a:spcAft>
                <a:spcPts val="0"/>
              </a:spcAft>
              <a:buClr>
                <a:srgbClr val="000000"/>
              </a:buClr>
              <a:buSzPts val="1800"/>
              <a:buFont typeface="Nunito"/>
              <a:buNone/>
            </a:pPr>
            <a:endParaRPr lang="en" dirty="0">
              <a:solidFill>
                <a:schemeClr val="tx2">
                  <a:lumMod val="75000"/>
                </a:schemeClr>
              </a:solidFill>
              <a:latin typeface="Gill Sans MT" panose="020B0502020104020203" pitchFamily="34" charset="77"/>
              <a:ea typeface="Nunito"/>
              <a:cs typeface="Nunito"/>
              <a:sym typeface="Nunito"/>
            </a:endParaRPr>
          </a:p>
        </p:txBody>
      </p:sp>
    </p:spTree>
    <p:extLst>
      <p:ext uri="{BB962C8B-B14F-4D97-AF65-F5344CB8AC3E}">
        <p14:creationId xmlns:p14="http://schemas.microsoft.com/office/powerpoint/2010/main" val="353748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dirty="0"/>
              <a:t>Although the binary code is closed source, the open-source libraries are widely used in binaries, e.g., OpenSSL.</a:t>
            </a:r>
          </a:p>
          <a:p>
            <a:pPr marL="0" marR="0" indent="0" defTabSz="228600" eaLnBrk="1" fontAlgn="auto" latinLnBrk="0" hangingPunct="1">
              <a:lnSpc>
                <a:spcPct val="117999"/>
              </a:lnSpc>
              <a:spcBef>
                <a:spcPts val="0"/>
              </a:spcBef>
              <a:spcAft>
                <a:spcPts val="0"/>
              </a:spcAft>
              <a:buClrTx/>
              <a:buSzTx/>
              <a:buFontTx/>
              <a:buNone/>
              <a:tabLst/>
              <a:defRPr/>
            </a:pPr>
            <a:endParaRPr lang="en-US" dirty="0"/>
          </a:p>
          <a:p>
            <a:pPr marL="0" marR="0" indent="0" defTabSz="228600" eaLnBrk="1" fontAlgn="auto" latinLnBrk="0" hangingPunct="1">
              <a:lnSpc>
                <a:spcPct val="117999"/>
              </a:lnSpc>
              <a:spcBef>
                <a:spcPts val="0"/>
              </a:spcBef>
              <a:spcAft>
                <a:spcPts val="0"/>
              </a:spcAft>
              <a:buClrTx/>
              <a:buSzTx/>
              <a:buFontTx/>
              <a:buNone/>
              <a:tabLst/>
              <a:defRPr/>
            </a:pPr>
            <a:r>
              <a:rPr lang="en-US" dirty="0"/>
              <a:t>And up to 80% of the binaries in IoT firmware still use third-party libraries with already discovered vulnerabilities.</a:t>
            </a:r>
          </a:p>
          <a:p>
            <a:pPr marL="0" marR="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So, the research problem we are focusing on is how to scalably check whether the already discovered vulnerabilities still exist in the </a:t>
            </a:r>
            <a:r>
              <a:rPr lang="en-US" i="1" dirty="0">
                <a:solidFill>
                  <a:srgbClr val="FF0000"/>
                </a:solidFill>
              </a:rPr>
              <a:t>unknown</a:t>
            </a:r>
            <a:r>
              <a:rPr lang="en-US" dirty="0"/>
              <a:t> binary code.</a:t>
            </a:r>
          </a:p>
          <a:p>
            <a:pPr marL="0" marR="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2002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An efficient type of solutions is similarity-based.</a:t>
            </a:r>
          </a:p>
          <a:p>
            <a:pPr marL="0" marR="0" lvl="0" indent="0" defTabSz="228600" eaLnBrk="1" fontAlgn="auto" latinLnBrk="0" hangingPunct="1">
              <a:lnSpc>
                <a:spcPct val="117999"/>
              </a:lnSpc>
              <a:spcBef>
                <a:spcPts val="0"/>
              </a:spcBef>
              <a:spcAft>
                <a:spcPts val="0"/>
              </a:spcAft>
              <a:buClrTx/>
              <a:buSzTx/>
              <a:buFontTx/>
              <a:buNone/>
              <a:tabLst/>
              <a:defRPr/>
            </a:pPr>
            <a:r>
              <a:rPr lang="en-US" dirty="0"/>
              <a:t>It is motivated by the observation, that If an </a:t>
            </a:r>
            <a:r>
              <a:rPr lang="en-US" dirty="0">
                <a:solidFill>
                  <a:srgbClr val="0432FF"/>
                </a:solidFill>
              </a:rPr>
              <a:t>unknown code </a:t>
            </a:r>
            <a:r>
              <a:rPr lang="en-US" dirty="0"/>
              <a:t>is similar to a </a:t>
            </a:r>
            <a:r>
              <a:rPr lang="en-US" dirty="0">
                <a:solidFill>
                  <a:srgbClr val="0432FF"/>
                </a:solidFill>
              </a:rPr>
              <a:t>discovered vulnerability</a:t>
            </a:r>
            <a:r>
              <a:rPr lang="en-US" dirty="0"/>
              <a:t> code, then the unknown code is potentially to have the same vulnerability.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With that, the problem of vulnerability detection has become the problem of source-binary code similarity detection.</a:t>
            </a:r>
          </a:p>
          <a:p>
            <a:endParaRPr lang="en-US" dirty="0"/>
          </a:p>
          <a:p>
            <a:r>
              <a:rPr lang="en-US" dirty="0"/>
              <a:t>It is challenging to directly compare the source and binary code because they are </a:t>
            </a:r>
            <a:r>
              <a:rPr lang="en-US" dirty="0">
                <a:solidFill>
                  <a:srgbClr val="0432FF"/>
                </a:solidFill>
              </a:rPr>
              <a:t>not </a:t>
            </a:r>
            <a:r>
              <a:rPr lang="en-US" sz="1100" i="1" dirty="0">
                <a:solidFill>
                  <a:srgbClr val="FF0000"/>
                </a:solidFill>
              </a:rPr>
              <a:t>in a canonicalized form</a:t>
            </a:r>
            <a:r>
              <a:rPr lang="en-US" dirty="0"/>
              <a:t>.</a:t>
            </a:r>
          </a:p>
          <a:p>
            <a:endParaRPr lang="en-US" dirty="0"/>
          </a:p>
          <a:p>
            <a:r>
              <a:rPr lang="en-US" dirty="0"/>
              <a:t>To solve that, the previous works would compile the source code to a binary, usually with a randomly picked compilation option.</a:t>
            </a:r>
          </a:p>
          <a:p>
            <a:r>
              <a:rPr lang="en-US" dirty="0"/>
              <a:t>And then, the problem becomes </a:t>
            </a:r>
            <a:r>
              <a:rPr lang="en-US" dirty="0">
                <a:solidFill>
                  <a:srgbClr val="0432FF"/>
                </a:solidFill>
                <a:sym typeface="Wingdings" pitchFamily="2" charset="2"/>
              </a:rPr>
              <a:t>binary code similarity detection.</a:t>
            </a:r>
          </a:p>
          <a:p>
            <a:endParaRPr lang="en-US" dirty="0">
              <a:solidFill>
                <a:srgbClr val="0432FF"/>
              </a:solidFill>
              <a:sym typeface="Wingdings" pitchFamily="2" charset="2"/>
            </a:endParaRPr>
          </a:p>
          <a:p>
            <a:r>
              <a:rPr lang="en-US" dirty="0">
                <a:solidFill>
                  <a:srgbClr val="0432FF"/>
                </a:solidFill>
                <a:sym typeface="Wingdings" pitchFamily="2" charset="2"/>
              </a:rPr>
              <a:t>However, this kind of solutions face two major challenges.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54712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1"/>
            <a:r>
              <a:rPr lang="en-US" dirty="0">
                <a:solidFill>
                  <a:srgbClr val="0432FF"/>
                </a:solidFill>
                <a:sym typeface="Wingdings" pitchFamily="2" charset="2"/>
              </a:rPr>
              <a:t>The first challenge is </a:t>
            </a:r>
            <a:r>
              <a:rPr lang="en-US" i="1" dirty="0">
                <a:solidFill>
                  <a:srgbClr val="FF0000"/>
                </a:solidFill>
                <a:sym typeface="Wingdings" pitchFamily="2" charset="2"/>
              </a:rPr>
              <a:t>l</a:t>
            </a:r>
            <a:r>
              <a:rPr lang="en-US" i="1" dirty="0">
                <a:solidFill>
                  <a:srgbClr val="FF0000"/>
                </a:solidFill>
              </a:rPr>
              <a:t>ow accuracy due to many combinations of compiling options.</a:t>
            </a:r>
          </a:p>
          <a:p>
            <a:pPr hangingPunct="1"/>
            <a:endParaRPr lang="en-US" i="1" dirty="0">
              <a:solidFill>
                <a:srgbClr val="FF0000"/>
              </a:solidFill>
              <a:sym typeface="Wingdings" pitchFamily="2" charset="2"/>
            </a:endParaRPr>
          </a:p>
          <a:p>
            <a:pPr hangingPunct="1"/>
            <a:r>
              <a:rPr lang="en-US" i="0" dirty="0">
                <a:solidFill>
                  <a:srgbClr val="FF0000"/>
                </a:solidFill>
                <a:sym typeface="Wingdings" pitchFamily="2" charset="2"/>
              </a:rPr>
              <a:t>Let’s look at how the binary code is generated. Given the source code, a compiler would apply front end analysis and generate the compiler specific intermediate representation. Next, it will apply middle end analysis and optimize the intermediate representation. Later, it will use back-end analysis and generate machine-specific binary code. </a:t>
            </a:r>
          </a:p>
          <a:p>
            <a:pPr hangingPunct="1"/>
            <a:endParaRPr lang="en-US" i="0" dirty="0">
              <a:solidFill>
                <a:srgbClr val="FF0000"/>
              </a:solidFill>
              <a:sym typeface="Wingdings" pitchFamily="2" charset="2"/>
            </a:endParaRPr>
          </a:p>
          <a:p>
            <a:pPr hangingPunct="1"/>
            <a:r>
              <a:rPr lang="en-US" i="0" dirty="0">
                <a:solidFill>
                  <a:srgbClr val="FF0000"/>
                </a:solidFill>
                <a:sym typeface="Wingdings" pitchFamily="2" charset="2"/>
              </a:rPr>
              <a:t>So, in this process, the compiler, optimization level, and architecture would </a:t>
            </a:r>
            <a:r>
              <a:rPr lang="en-US" i="0" dirty="0"/>
              <a:t>all affect how the binary code is generated.</a:t>
            </a: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There are so many combinations of compiling options, for example, the GCC compiler has over 200 versions and the LLVM compiler has 55 versions.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And each compiler version has at least four optimization levels.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Also, there are various architectures, including x86, ARM, MIPs, and others. So, two randomly picked binary codes could have very different compiling options. And this would dramatically lower the accuracy.</a:t>
            </a:r>
          </a:p>
        </p:txBody>
      </p:sp>
    </p:spTree>
    <p:extLst>
      <p:ext uri="{BB962C8B-B14F-4D97-AF65-F5344CB8AC3E}">
        <p14:creationId xmlns:p14="http://schemas.microsoft.com/office/powerpoint/2010/main" val="2818526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Let me explain why with the square sum function example.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using compiler LLVM-3.3 with optimization level O1 on x86 architecture, we will get a disassembled binary code with its control flow like this.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But if we use GCC-4.8.5 with optimization level O3 on x64 architecture, we will get a disassembled binary code like this. The assembly codes are ignored because the code size is too big.</a:t>
            </a:r>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In this case, both the code size and control flows are greatly changed, </a:t>
            </a:r>
          </a:p>
          <a:p>
            <a:endParaRPr lang="en-US" sz="1100" dirty="0">
              <a:effectLst/>
              <a:latin typeface="Helvetica Neue"/>
              <a:ea typeface="Helvetica Neue"/>
              <a:cs typeface="Helvetica Neue"/>
              <a:sym typeface="Helvetica Neue"/>
            </a:endParaRPr>
          </a:p>
          <a:p>
            <a:r>
              <a:rPr lang="en-US" sz="1100" dirty="0">
                <a:effectLst/>
                <a:latin typeface="Helvetica Neue"/>
                <a:ea typeface="Helvetica Neue"/>
                <a:cs typeface="Helvetica Neue"/>
                <a:sym typeface="Helvetica Neue"/>
              </a:rPr>
              <a:t>mainly because the optimization level O3 applies loop related optimization techniques, such as, loop unrolling and tree vectorization.</a:t>
            </a: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It is quite challenging to find these two disassembly codes similar no matter from instructions or code structures. </a:t>
            </a:r>
          </a:p>
        </p:txBody>
      </p:sp>
    </p:spTree>
    <p:extLst>
      <p:ext uri="{BB962C8B-B14F-4D97-AF65-F5344CB8AC3E}">
        <p14:creationId xmlns:p14="http://schemas.microsoft.com/office/powerpoint/2010/main" val="3516510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second challenge is from the source code level. There are three types of similar code.</a:t>
            </a:r>
          </a:p>
          <a:p>
            <a:pPr hangingPunct="1"/>
            <a:endParaRPr lang="en-US" dirty="0"/>
          </a:p>
          <a:p>
            <a:pPr hangingPunct="1"/>
            <a:r>
              <a:rPr lang="en-US" dirty="0"/>
              <a:t>By definition, type-1 has Difference in the white space, blank line, layout, and comment. </a:t>
            </a:r>
          </a:p>
          <a:p>
            <a:pPr hangingPunct="1"/>
            <a:endParaRPr lang="en-US" dirty="0"/>
          </a:p>
          <a:p>
            <a:pPr hangingPunct="1"/>
            <a:r>
              <a:rPr lang="en-US" dirty="0"/>
              <a:t>type-2 has difference in identifiers, literals, and data types. </a:t>
            </a:r>
          </a:p>
          <a:p>
            <a:pPr hangingPunct="1"/>
            <a:endParaRPr lang="en-US" dirty="0"/>
          </a:p>
          <a:p>
            <a:pPr hangingPunct="1"/>
            <a:r>
              <a:rPr lang="en-US" dirty="0"/>
              <a:t>type-3 has difference in statements, including changed, added, or deleted.</a:t>
            </a:r>
          </a:p>
          <a:p>
            <a:pPr hangingPunct="1"/>
            <a:endParaRPr lang="en-US" dirty="0"/>
          </a:p>
          <a:p>
            <a:pPr hangingPunct="1">
              <a:spcBef>
                <a:spcPts val="1000"/>
              </a:spcBef>
            </a:pPr>
            <a:r>
              <a:rPr lang="en-US" sz="1100" dirty="0"/>
              <a:t>Existing works only focus on type-1/2 similar code, but the </a:t>
            </a:r>
            <a:r>
              <a:rPr lang="en-US" dirty="0"/>
              <a:t>type-3 similar code actually contributed to over 50% of all vulnerabilities </a:t>
            </a:r>
            <a:r>
              <a:rPr lang="en-US" sz="1100" dirty="0"/>
              <a:t>discovered by code similarity methods.</a:t>
            </a:r>
          </a:p>
          <a:p>
            <a:pPr hangingPunct="1">
              <a:spcBef>
                <a:spcPts val="1000"/>
              </a:spcBef>
            </a:pPr>
            <a:r>
              <a:rPr lang="en-US" sz="1100" dirty="0"/>
              <a:t>The type-3 similar code is challenging because it could change the code structure and instructions.</a:t>
            </a:r>
          </a:p>
          <a:p>
            <a:pPr hangingPunct="1">
              <a:spcBef>
                <a:spcPts val="1000"/>
              </a:spcBef>
            </a:pPr>
            <a:endParaRPr lang="en-US" sz="1100" dirty="0"/>
          </a:p>
          <a:p>
            <a:pPr hangingPunct="1">
              <a:spcBef>
                <a:spcPts val="1000"/>
              </a:spcBef>
            </a:pPr>
            <a:r>
              <a:rPr lang="en-US" sz="1100" dirty="0"/>
              <a:t>For example, this if statement would create a different control flow and introduced new instructions.</a:t>
            </a:r>
          </a:p>
          <a:p>
            <a:pPr hangingPunct="1">
              <a:spcBef>
                <a:spcPts val="1000"/>
              </a:spcBef>
            </a:pPr>
            <a:endParaRPr lang="en-US" sz="1100" dirty="0"/>
          </a:p>
        </p:txBody>
      </p:sp>
    </p:spTree>
    <p:extLst>
      <p:ext uri="{BB962C8B-B14F-4D97-AF65-F5344CB8AC3E}">
        <p14:creationId xmlns:p14="http://schemas.microsoft.com/office/powerpoint/2010/main" val="1327108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these challenges, I design </a:t>
            </a:r>
            <a:r>
              <a:rPr lang="en-US" dirty="0" err="1"/>
              <a:t>BugGraph</a:t>
            </a:r>
            <a:r>
              <a:rPr lang="en-US" dirty="0"/>
              <a:t>, a two-step </a:t>
            </a:r>
            <a:r>
              <a:rPr lang="en-US" sz="1100" dirty="0">
                <a:effectLst/>
                <a:latin typeface="Helvetica Neue"/>
                <a:ea typeface="Helvetica Neue"/>
                <a:cs typeface="Helvetica Neue"/>
                <a:sym typeface="Helvetica Neue"/>
              </a:rPr>
              <a:t>source-binary code similarity detection system.</a:t>
            </a:r>
          </a:p>
          <a:p>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first step addresses the challenge of comparing binaries with different compilation options.</a:t>
            </a:r>
            <a:r>
              <a:rPr lang="zh-CN" altLang="en-US" sz="1100" dirty="0">
                <a:effectLst/>
                <a:latin typeface="Helvetica Neue"/>
                <a:ea typeface="Helvetica Neue"/>
                <a:cs typeface="Helvetica Neue"/>
                <a:sym typeface="Helvetica Neue"/>
              </a:rPr>
              <a:t>  </a:t>
            </a:r>
            <a:r>
              <a:rPr lang="en-US" sz="1100" dirty="0"/>
              <a:t>It is the first work to </a:t>
            </a:r>
            <a:r>
              <a:rPr lang="en-US" sz="1100" i="1" dirty="0">
                <a:solidFill>
                  <a:srgbClr val="0432FF"/>
                </a:solidFill>
              </a:rPr>
              <a:t>identify</a:t>
            </a:r>
            <a:r>
              <a:rPr lang="en-US" sz="1100" dirty="0"/>
              <a:t> </a:t>
            </a:r>
            <a:r>
              <a:rPr lang="en-US" sz="1100" i="1" dirty="0">
                <a:solidFill>
                  <a:srgbClr val="0432FF"/>
                </a:solidFill>
              </a:rPr>
              <a:t>compilation provenance </a:t>
            </a:r>
            <a:r>
              <a:rPr lang="en-US" sz="1100" dirty="0"/>
              <a:t>for source-binary code similarity detection.</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Then, we compile the source code to a binary with the same compilation options.</a:t>
            </a:r>
            <a:r>
              <a:rPr lang="zh-CN" altLang="en-US" sz="1100" dirty="0">
                <a:effectLst/>
                <a:latin typeface="Helvetica Neue"/>
                <a:ea typeface="Helvetica Neue"/>
                <a:cs typeface="Helvetica Neue"/>
                <a:sym typeface="Helvetica Neue"/>
              </a:rPr>
              <a:t>  </a:t>
            </a:r>
            <a:r>
              <a:rPr lang="en-US" sz="1100" dirty="0">
                <a:effectLst/>
                <a:latin typeface="Helvetica Neue"/>
                <a:ea typeface="Helvetica Neue"/>
                <a:cs typeface="Helvetica Neue"/>
                <a:sym typeface="Helvetica Neue"/>
              </a:rPr>
              <a:t>To this end, the inputs of source-binary codes become two binary codes with the same compilation options.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In the second step, we convert the binary code to attributed control flow graph,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and design a ranking-based graph triplet-loss network to compute code similarity. This method can significantly improve the accuracy, especially for the challenging type-3 similar code.</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Next, I will explain the details of the two steps.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166905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of our first step is to use the compilation provenance to guide the canonicalization of source-binary code.</a:t>
            </a:r>
          </a:p>
          <a:p>
            <a:r>
              <a:rPr lang="en-US" dirty="0"/>
              <a:t>Here, the compilation provenance is regarded as the four major affecters during the compilation process. </a:t>
            </a:r>
          </a:p>
          <a:p>
            <a:r>
              <a:rPr lang="en-US" dirty="0"/>
              <a:t>They are architecture, compiler </a:t>
            </a:r>
            <a:r>
              <a:rPr lang="en-US" sz="1100" dirty="0"/>
              <a:t>family, compiler version, and optimization level.</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Given a binary, we first disassemble it to assembly code.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Later, we extract three types of features, the idiom features, the graphlet features on the control flow graph, and the function call graph.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With these features, we build a new representation, named attributed function call graph (AFCG).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Next, we build a provenance prediction model with an attention-based graph neural network. </a:t>
            </a:r>
            <a:endParaRPr lang="en-US" dirty="0"/>
          </a:p>
          <a:p>
            <a:endParaRPr lang="en-US" dirty="0"/>
          </a:p>
        </p:txBody>
      </p:sp>
    </p:spTree>
    <p:extLst>
      <p:ext uri="{BB962C8B-B14F-4D97-AF65-F5344CB8AC3E}">
        <p14:creationId xmlns:p14="http://schemas.microsoft.com/office/powerpoint/2010/main" val="243576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cd3641764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2cd364176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dirty="0">
                <a:latin typeface="Gill Sans MT" panose="020B0502020104020203" pitchFamily="34" charset="77"/>
              </a:rPr>
              <a:t>A </a:t>
            </a:r>
            <a:r>
              <a:rPr lang="en-US" sz="1100" i="1" dirty="0">
                <a:solidFill>
                  <a:srgbClr val="0432FF"/>
                </a:solidFill>
                <a:latin typeface="Gill Sans MT" panose="020B0502020104020203" pitchFamily="34" charset="77"/>
              </a:rPr>
              <a:t>graph</a:t>
            </a:r>
            <a:r>
              <a:rPr lang="en-US" sz="1100" dirty="0">
                <a:latin typeface="Gill Sans MT" panose="020B0502020104020203" pitchFamily="34" charset="77"/>
              </a:rPr>
              <a:t> is a data structure which contains nodes and edges. </a:t>
            </a:r>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dirty="0">
                <a:latin typeface="Gill Sans MT" panose="020B0502020104020203" pitchFamily="34" charset="77"/>
              </a:rPr>
              <a:t>An </a:t>
            </a:r>
            <a:r>
              <a:rPr lang="en-US" sz="1100" i="1" dirty="0">
                <a:solidFill>
                  <a:srgbClr val="0432FF"/>
                </a:solidFill>
                <a:latin typeface="Gill Sans MT" panose="020B0502020104020203" pitchFamily="34" charset="77"/>
              </a:rPr>
              <a:t>attributed graph </a:t>
            </a:r>
            <a:r>
              <a:rPr lang="en-US" sz="1100" dirty="0">
                <a:latin typeface="Gill Sans MT" panose="020B0502020104020203" pitchFamily="34" charset="77"/>
              </a:rPr>
              <a:t>is a graph with extra attributes, such as node attributes.</a:t>
            </a:r>
          </a:p>
          <a:p>
            <a:pPr marL="0" lvl="0" indent="0" algn="l" rtl="0">
              <a:spcBef>
                <a:spcPts val="0"/>
              </a:spcBef>
              <a:spcAft>
                <a:spcPts val="0"/>
              </a:spcAft>
              <a:buNone/>
            </a:pPr>
            <a:endParaRPr lang="e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Now, let’s look at the features.</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I will use this source code fragment from a real vulnerability as an example.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Here is the assembly code with compilation provenance x86-gcc-4.8.4-O2,</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And this is the assembly code with a different provenance.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First, we extract the idiom features from the instruction level because different compilers usually have different rules for instruction, register, and instruction ordering.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For example, for this line of source code, </a:t>
            </a:r>
            <a:r>
              <a:rPr lang="en-US" sz="1100" i="1" dirty="0">
                <a:solidFill>
                  <a:srgbClr val="FF0000"/>
                </a:solidFill>
                <a:latin typeface="Gill Sans MT" panose="020B0502020104020203" pitchFamily="34" charset="77"/>
              </a:rPr>
              <a:t>the first provenance uses one mov instruction and base address register </a:t>
            </a:r>
            <a:r>
              <a:rPr lang="en-US" sz="1100" i="1" dirty="0" err="1">
                <a:solidFill>
                  <a:srgbClr val="FF0000"/>
                </a:solidFill>
                <a:latin typeface="Gill Sans MT" panose="020B0502020104020203" pitchFamily="34" charset="77"/>
              </a:rPr>
              <a:t>ebx</a:t>
            </a:r>
            <a:r>
              <a:rPr lang="en-US" sz="1100" i="1" dirty="0">
                <a:solidFill>
                  <a:srgbClr val="FF0000"/>
                </a:solidFill>
                <a:latin typeface="Gill Sans MT" panose="020B0502020104020203" pitchFamily="34" charset="77"/>
              </a:rPr>
              <a:t>.  But the second provenance uses two mov instructions, and base register </a:t>
            </a:r>
            <a:r>
              <a:rPr lang="en-US" sz="1100" i="1" dirty="0" err="1">
                <a:solidFill>
                  <a:srgbClr val="FF0000"/>
                </a:solidFill>
                <a:latin typeface="Gill Sans MT" panose="020B0502020104020203" pitchFamily="34" charset="77"/>
              </a:rPr>
              <a:t>eax</a:t>
            </a:r>
            <a:r>
              <a:rPr lang="en-US" sz="1100" i="1" dirty="0">
                <a:solidFill>
                  <a:srgbClr val="FF0000"/>
                </a:solidFill>
                <a:latin typeface="Gill Sans MT" panose="020B0502020104020203" pitchFamily="34" charset="77"/>
              </a:rPr>
              <a:t>.</a:t>
            </a:r>
            <a:r>
              <a:rPr lang="en-US" sz="1100" i="1" dirty="0">
                <a:solidFill>
                  <a:srgbClr val="FF0000"/>
                </a:solidFill>
                <a:effectLst/>
                <a:latin typeface="Gill Sans MT" panose="020B0502020104020203" pitchFamily="34" charset="77"/>
                <a:ea typeface="Helvetica Neue"/>
                <a:cs typeface="Helvetica Neue"/>
                <a:sym typeface="Helvetica Neue"/>
              </a:rPr>
              <a:t> So, </a:t>
            </a:r>
            <a:r>
              <a:rPr lang="en-US" sz="1100" i="1" dirty="0">
                <a:solidFill>
                  <a:srgbClr val="FF0000"/>
                </a:solidFill>
                <a:effectLst/>
                <a:latin typeface="Helvetica Neue"/>
                <a:ea typeface="Helvetica Neue"/>
                <a:cs typeface="Helvetica Neue"/>
                <a:sym typeface="Helvetica Neue"/>
              </a:rPr>
              <a:t>t</a:t>
            </a:r>
            <a:r>
              <a:rPr lang="en-US" sz="1100" dirty="0">
                <a:effectLst/>
                <a:latin typeface="Helvetica Neue"/>
                <a:ea typeface="Helvetica Neue"/>
                <a:cs typeface="Helvetica Neue"/>
                <a:sym typeface="Helvetica Neue"/>
              </a:rPr>
              <a:t>o capture these differences, we first normalize the operands, such as memory address, constants, and function name. Then, we extract the unique instruction patterns and their combinations as the instruction features.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second type of feature is graphlet feature. Different compilation provenances have different rules on how the basic blocks form the control flow graph. In this example, the first compilation provenance generates 2 nodes, but the second provenance only generates 1 node. To capture these differences, we extract graphlet features. First, we normalize the control flow graph by assigning a type value to each node and edge based on the instructions. Then we mine the graph patterns as the feature.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third type of feature is function call graph. Many compiler optimizations work on the binary level, such as, function </a:t>
            </a:r>
            <a:r>
              <a:rPr lang="en-US" sz="1100" dirty="0" err="1">
                <a:effectLst/>
                <a:latin typeface="Helvetica Neue"/>
                <a:ea typeface="Helvetica Neue"/>
                <a:cs typeface="Helvetica Neue"/>
                <a:sym typeface="Helvetica Neue"/>
              </a:rPr>
              <a:t>inlining</a:t>
            </a:r>
            <a:r>
              <a:rPr lang="en-US" sz="1100" dirty="0">
                <a:effectLst/>
                <a:latin typeface="Helvetica Neue"/>
                <a:ea typeface="Helvetica Neue"/>
                <a:cs typeface="Helvetica Neue"/>
                <a:sym typeface="Helvetica Neue"/>
              </a:rPr>
              <a:t>, procedure reordering, and </a:t>
            </a:r>
            <a:r>
              <a:rPr lang="en-US" sz="1100" dirty="0" err="1">
                <a:effectLst/>
                <a:latin typeface="Helvetica Neue"/>
                <a:ea typeface="Helvetica Neue"/>
                <a:cs typeface="Helvetica Neue"/>
                <a:sym typeface="Helvetica Neue"/>
              </a:rPr>
              <a:t>interprocedural</a:t>
            </a:r>
            <a:r>
              <a:rPr lang="en-US" sz="1100" dirty="0">
                <a:effectLst/>
                <a:latin typeface="Helvetica Neue"/>
                <a:ea typeface="Helvetica Neue"/>
                <a:cs typeface="Helvetica Neue"/>
                <a:sym typeface="Helvetica Neue"/>
              </a:rPr>
              <a:t> dead code elimination. So, we use the function call graph to capture these differences. </a:t>
            </a:r>
            <a:r>
              <a:rPr lang="en-US" dirty="0"/>
              <a:t>Combining them together, we build an attributed function call graph.</a:t>
            </a:r>
          </a:p>
        </p:txBody>
      </p:sp>
    </p:spTree>
    <p:extLst>
      <p:ext uri="{BB962C8B-B14F-4D97-AF65-F5344CB8AC3E}">
        <p14:creationId xmlns:p14="http://schemas.microsoft.com/office/powerpoint/2010/main" val="253735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With the attributed graph, we build a provenance identification model with the graph embedding method.</a:t>
            </a:r>
          </a:p>
          <a:p>
            <a:pPr marL="0" marR="0" lvl="0" indent="0" defTabSz="228600" eaLnBrk="1" fontAlgn="auto" latinLnBrk="0" hangingPunct="1">
              <a:lnSpc>
                <a:spcPct val="117999"/>
              </a:lnSpc>
              <a:spcBef>
                <a:spcPts val="0"/>
              </a:spcBef>
              <a:spcAft>
                <a:spcPts val="0"/>
              </a:spcAft>
              <a:buClrTx/>
              <a:buSzTx/>
              <a:buFontTx/>
              <a:buNone/>
              <a:tabLst/>
              <a:defRPr/>
            </a:pPr>
            <a:r>
              <a:rPr lang="en-US" dirty="0"/>
              <a:t>We use an attention-based graph neural network, named graph attention network.</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Given an input graph with node attribute,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The graph attention network would iteratively update a node’s embedding by accumulating the embeddings of its neighbor and itself from the previous layer.</a:t>
            </a:r>
          </a:p>
          <a:p>
            <a:pPr marL="0" marR="0" lvl="0" indent="0" defTabSz="228600" eaLnBrk="1" fontAlgn="auto" latinLnBrk="0" hangingPunct="1">
              <a:lnSpc>
                <a:spcPct val="117999"/>
              </a:lnSpc>
              <a:spcBef>
                <a:spcPts val="0"/>
              </a:spcBef>
              <a:spcAft>
                <a:spcPts val="0"/>
              </a:spcAft>
              <a:buClrTx/>
              <a:buSzTx/>
              <a:buFontTx/>
              <a:buNone/>
              <a:tabLst/>
              <a:defRPr/>
            </a:pPr>
            <a:r>
              <a:rPr lang="en-US" dirty="0"/>
              <a:t>In the end, graph attention network would accumulate the node embeddings to generate a graph embedding. Based on the label, we compute the loss value and back propagate to optimize the network.</a:t>
            </a:r>
          </a:p>
          <a:p>
            <a:pPr marL="0" marR="0" lvl="0" indent="0" defTabSz="228600" eaLnBrk="1" fontAlgn="auto" latinLnBrk="0" hangingPunct="1">
              <a:lnSpc>
                <a:spcPct val="117999"/>
              </a:lnSpc>
              <a:spcBef>
                <a:spcPts val="0"/>
              </a:spcBef>
              <a:spcAft>
                <a:spcPts val="0"/>
              </a:spcAft>
              <a:buClrTx/>
              <a:buSzTx/>
              <a:buFontTx/>
              <a:buNone/>
              <a:tabLst/>
              <a:defRPr/>
            </a:pPr>
            <a:r>
              <a:rPr lang="en-US" dirty="0"/>
              <a:t>To this end, we build a provenance identification model. </a:t>
            </a:r>
            <a:r>
              <a:rPr lang="en-US" sz="1100" dirty="0"/>
              <a:t>Once we identify the compilation provenance, we would compile the source code with the same provenance.</a:t>
            </a:r>
          </a:p>
          <a:p>
            <a:endParaRPr lang="en-US" dirty="0"/>
          </a:p>
        </p:txBody>
      </p:sp>
    </p:spTree>
    <p:extLst>
      <p:ext uri="{BB962C8B-B14F-4D97-AF65-F5344CB8AC3E}">
        <p14:creationId xmlns:p14="http://schemas.microsoft.com/office/powerpoint/2010/main" val="79013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problem becomes binary code similarity detection.</a:t>
            </a:r>
          </a:p>
          <a:p>
            <a:r>
              <a:rPr lang="en-US" dirty="0"/>
              <a:t>The first step handles the difference from compilers. In this step, we mainly need to worry about how to identify the binaries with similar source code.</a:t>
            </a:r>
          </a:p>
          <a:p>
            <a:pPr marL="0" marR="0" lvl="0" indent="0" defTabSz="228600" eaLnBrk="1" fontAlgn="auto" latinLnBrk="0" hangingPunct="1">
              <a:lnSpc>
                <a:spcPct val="117999"/>
              </a:lnSpc>
              <a:spcBef>
                <a:spcPts val="0"/>
              </a:spcBef>
              <a:spcAft>
                <a:spcPts val="0"/>
              </a:spcAft>
              <a:buClrTx/>
              <a:buSzTx/>
              <a:buFontTx/>
              <a:buNone/>
              <a:tabLst/>
              <a:defRPr/>
            </a:pPr>
            <a:r>
              <a:rPr lang="en-US" dirty="0"/>
              <a:t>So, we first </a:t>
            </a:r>
            <a:r>
              <a:rPr lang="en-US" sz="1100" dirty="0"/>
              <a:t>represent the binary code with </a:t>
            </a:r>
            <a:r>
              <a:rPr lang="en-US" sz="1100" i="1" dirty="0">
                <a:solidFill>
                  <a:srgbClr val="0432FF"/>
                </a:solidFill>
              </a:rPr>
              <a:t>attributed control flow graph</a:t>
            </a:r>
            <a:r>
              <a:rPr lang="en-US" sz="1100" dirty="0"/>
              <a:t>.</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t>Later, we use ranking-based </a:t>
            </a:r>
            <a:r>
              <a:rPr lang="en-US" sz="1100" i="1" dirty="0">
                <a:solidFill>
                  <a:srgbClr val="0432FF"/>
                </a:solidFill>
              </a:rPr>
              <a:t>graph triplet-loss network </a:t>
            </a:r>
            <a:r>
              <a:rPr lang="en-US" sz="1100" dirty="0"/>
              <a:t>to identify different types of similar code.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endParaRPr lang="en-US" dirty="0"/>
          </a:p>
        </p:txBody>
      </p:sp>
    </p:spTree>
    <p:extLst>
      <p:ext uri="{BB962C8B-B14F-4D97-AF65-F5344CB8AC3E}">
        <p14:creationId xmlns:p14="http://schemas.microsoft.com/office/powerpoint/2010/main" val="2253911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200" dirty="0"/>
              <a:t>The control flow graph reserves the code structure, it is an essential representation for code analysis.</a:t>
            </a:r>
          </a:p>
          <a:p>
            <a:endParaRPr lang="en-US" sz="1200" dirty="0"/>
          </a:p>
          <a:p>
            <a:r>
              <a:rPr lang="en-US" sz="1200" dirty="0"/>
              <a:t>For example, this figure shows the </a:t>
            </a:r>
            <a:r>
              <a:rPr lang="en-US" sz="1200" dirty="0">
                <a:latin typeface="Gill Sans MT" panose="020B0502020104020203" pitchFamily="34" charset="77"/>
                <a:ea typeface="Times New Roman" charset="0"/>
                <a:cs typeface="Times New Roman" charset="0"/>
              </a:rPr>
              <a:t>Assembly code of a vulnerable binary code. But, only using the </a:t>
            </a:r>
            <a:r>
              <a:rPr lang="en-US" sz="1200" dirty="0"/>
              <a:t>control flow graph is not enough because two different codes might share quite similar control flows.</a:t>
            </a:r>
          </a:p>
          <a:p>
            <a:endParaRPr lang="en-US" sz="1200" dirty="0"/>
          </a:p>
          <a:p>
            <a:r>
              <a:rPr lang="en-US" sz="1200" dirty="0">
                <a:latin typeface="Gill Sans MT" panose="020B0502020104020203" pitchFamily="34" charset="77"/>
                <a:ea typeface="Times New Roman" charset="0"/>
                <a:cs typeface="Times New Roman" charset="0"/>
              </a:rPr>
              <a:t>So, we attribute each vertex with syntax features.  In total, we extract 8 features, including 6 instruction and 2 structure features. The instruction features include the numeric constants, string constants, transfer instructions, calls, arithmetic instructions, and total instructions. The structure features include the number of children and betweenness centrality value on the control flow graph.</a:t>
            </a:r>
          </a:p>
          <a:p>
            <a:endParaRPr lang="en-US" sz="1200" dirty="0">
              <a:latin typeface="Gill Sans MT" panose="020B0502020104020203" pitchFamily="34" charset="77"/>
              <a:ea typeface="Times New Roman" charset="0"/>
              <a:cs typeface="Times New Roman" charset="0"/>
            </a:endParaRPr>
          </a:p>
          <a:p>
            <a:r>
              <a:rPr lang="en-US" sz="1200" dirty="0"/>
              <a:t>With that, the binary code is converted to an attributed graph.</a:t>
            </a:r>
          </a:p>
          <a:p>
            <a:endParaRPr lang="en-US" sz="1200" dirty="0"/>
          </a:p>
          <a:p>
            <a:pPr marL="0" marR="0" lvl="0" indent="0" defTabSz="228600" eaLnBrk="1" fontAlgn="auto" latinLnBrk="0" hangingPunct="1">
              <a:lnSpc>
                <a:spcPct val="117999"/>
              </a:lnSpc>
              <a:spcBef>
                <a:spcPts val="0"/>
              </a:spcBef>
              <a:spcAft>
                <a:spcPts val="0"/>
              </a:spcAft>
              <a:buClrTx/>
              <a:buSzTx/>
              <a:buFontTx/>
              <a:buNone/>
              <a:tabLst/>
              <a:defRPr/>
            </a:pPr>
            <a:r>
              <a:rPr lang="en-US" sz="1200" dirty="0"/>
              <a:t>Now, the code similarity problem has become the </a:t>
            </a:r>
            <a:r>
              <a:rPr lang="en-US" sz="1200" i="1" dirty="0">
                <a:solidFill>
                  <a:srgbClr val="0432FF"/>
                </a:solidFill>
              </a:rPr>
              <a:t>attributed graph similarity </a:t>
            </a:r>
            <a:r>
              <a:rPr lang="en-US" sz="1200" dirty="0"/>
              <a:t>problem.</a:t>
            </a:r>
          </a:p>
          <a:p>
            <a:pPr marL="0" marR="0" lvl="0" indent="0" defTabSz="228600" eaLnBrk="1" fontAlgn="auto" latinLnBrk="0" hangingPunct="1">
              <a:lnSpc>
                <a:spcPct val="117999"/>
              </a:lnSpc>
              <a:spcBef>
                <a:spcPts val="0"/>
              </a:spcBef>
              <a:spcAft>
                <a:spcPts val="0"/>
              </a:spcAft>
              <a:buClrTx/>
              <a:buSzTx/>
              <a:buFontTx/>
              <a:buNone/>
              <a:tabLst/>
              <a:defRPr/>
            </a:pPr>
            <a:endParaRPr lang="en-US" sz="1200" dirty="0"/>
          </a:p>
          <a:p>
            <a:pPr marL="0" marR="0" lvl="0" indent="0" defTabSz="228600" eaLnBrk="1" fontAlgn="auto" latinLnBrk="0" hangingPunct="1">
              <a:lnSpc>
                <a:spcPct val="117999"/>
              </a:lnSpc>
              <a:spcBef>
                <a:spcPts val="0"/>
              </a:spcBef>
              <a:spcAft>
                <a:spcPts val="0"/>
              </a:spcAft>
              <a:buClrTx/>
              <a:buSzTx/>
              <a:buFontTx/>
              <a:buNone/>
              <a:tabLst/>
              <a:defRPr/>
            </a:pPr>
            <a:r>
              <a:rPr lang="en-US" sz="1200" dirty="0"/>
              <a:t>We also use graph embedding method, but there is one problem. We don’t have a label for each code.</a:t>
            </a:r>
          </a:p>
          <a:p>
            <a:pPr marL="0" marR="0" lvl="0" indent="0" defTabSz="228600" eaLnBrk="1" fontAlgn="auto" latinLnBrk="0" hangingPunct="1">
              <a:lnSpc>
                <a:spcPct val="117999"/>
              </a:lnSpc>
              <a:spcBef>
                <a:spcPts val="0"/>
              </a:spcBef>
              <a:spcAft>
                <a:spcPts val="0"/>
              </a:spcAft>
              <a:buClrTx/>
              <a:buSzTx/>
              <a:buFontTx/>
              <a:buNone/>
              <a:tabLst/>
              <a:defRPr/>
            </a:pPr>
            <a:endParaRPr lang="en-US" sz="1200" dirty="0"/>
          </a:p>
          <a:p>
            <a:endParaRPr lang="en-US" sz="1200" dirty="0">
              <a:latin typeface="Gill Sans MT" panose="020B0502020104020203" pitchFamily="34" charset="77"/>
              <a:ea typeface="Times New Roman" charset="0"/>
              <a:cs typeface="Times New Roman" charset="0"/>
            </a:endParaRPr>
          </a:p>
        </p:txBody>
      </p:sp>
    </p:spTree>
    <p:extLst>
      <p:ext uri="{BB962C8B-B14F-4D97-AF65-F5344CB8AC3E}">
        <p14:creationId xmlns:p14="http://schemas.microsoft.com/office/powerpoint/2010/main" val="1726386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solve this label problem, we use a </a:t>
            </a:r>
            <a:r>
              <a:rPr lang="en-US" sz="1100" dirty="0"/>
              <a:t>Ranking-Based Triplet Loss Network.</a:t>
            </a:r>
          </a:p>
          <a:p>
            <a:r>
              <a:rPr lang="en-US" sz="1100" dirty="0"/>
              <a:t>a triplet includes anchor, positive, and negative elements.</a:t>
            </a:r>
          </a:p>
          <a:p>
            <a:r>
              <a:rPr lang="en-US" sz="1100" dirty="0"/>
              <a:t>The label is on the triplet, not on each element. Basically, the label means the anchor is more similar with the positive than with the negative.</a:t>
            </a:r>
          </a:p>
          <a:p>
            <a:r>
              <a:rPr lang="en-US" sz="1100" dirty="0"/>
              <a:t>Based on this loss function, the triplet network can generate loss values to supervise the learning process of the graph attention network.</a:t>
            </a:r>
          </a:p>
          <a:p>
            <a:endParaRPr lang="en-US" sz="1100" dirty="0"/>
          </a:p>
          <a:p>
            <a:r>
              <a:rPr lang="en-US" sz="1100" dirty="0"/>
              <a:t>During the learning process, the triplet loss network will learn to put the anchor and positive elements more similar than the anchor and negative elements.</a:t>
            </a:r>
          </a:p>
        </p:txBody>
      </p:sp>
    </p:spTree>
    <p:extLst>
      <p:ext uri="{BB962C8B-B14F-4D97-AF65-F5344CB8AC3E}">
        <p14:creationId xmlns:p14="http://schemas.microsoft.com/office/powerpoint/2010/main" val="424688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them together, we get our graph triplet-loss network.</a:t>
            </a:r>
          </a:p>
          <a:p>
            <a:endParaRPr lang="en-US" dirty="0"/>
          </a:p>
          <a:p>
            <a:r>
              <a:rPr lang="en-US" dirty="0"/>
              <a:t>Taking a triplet of anchor, positive, and negative graphs as input, </a:t>
            </a:r>
          </a:p>
          <a:p>
            <a:endParaRPr lang="en-US" dirty="0"/>
          </a:p>
          <a:p>
            <a:r>
              <a:rPr lang="en-US" dirty="0"/>
              <a:t>the graph attention network generates the graph embedding for each graph.</a:t>
            </a:r>
          </a:p>
          <a:p>
            <a:endParaRPr lang="en-US" dirty="0"/>
          </a:p>
          <a:p>
            <a:r>
              <a:rPr lang="en-US" dirty="0"/>
              <a:t>Then, we use the triplet loss network to compute the loss value.</a:t>
            </a:r>
          </a:p>
          <a:p>
            <a:endParaRPr lang="en-US" dirty="0"/>
          </a:p>
          <a:p>
            <a:r>
              <a:rPr lang="en-US" dirty="0"/>
              <a:t>Next, we back propagate the loss value to the graph attention network and supervise its learning process.</a:t>
            </a:r>
          </a:p>
          <a:p>
            <a:endParaRPr lang="en-US" dirty="0"/>
          </a:p>
          <a:p>
            <a:r>
              <a:rPr lang="en-US" dirty="0"/>
              <a:t>In the end, our graph triplet-loss network would be able to rank different similar code in the high dimensional space like this.</a:t>
            </a:r>
          </a:p>
          <a:p>
            <a:endParaRPr lang="en-US" dirty="0"/>
          </a:p>
          <a:p>
            <a:endParaRPr lang="en-US" dirty="0"/>
          </a:p>
        </p:txBody>
      </p:sp>
    </p:spTree>
    <p:extLst>
      <p:ext uri="{BB962C8B-B14F-4D97-AF65-F5344CB8AC3E}">
        <p14:creationId xmlns:p14="http://schemas.microsoft.com/office/powerpoint/2010/main" val="2302974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Now let’s look at the Experiment.</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Here is the dataset we used.</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compiled six software with 24 compilation provenances. That generates over six thousand binaries, and 3 million functions.</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The training and testing use different software to avoid the potential bias caused by code sharing in the same software.</a:t>
            </a:r>
          </a:p>
          <a:p>
            <a:endParaRPr lang="en-US" dirty="0"/>
          </a:p>
          <a:p>
            <a:r>
              <a:rPr lang="en-US" dirty="0"/>
              <a:t>We search 3,000 type-1/2/3 similar code.</a:t>
            </a:r>
          </a:p>
          <a:p>
            <a:endParaRPr lang="en-US" dirty="0"/>
          </a:p>
          <a:p>
            <a:r>
              <a:rPr lang="en-US" dirty="0"/>
              <a:t>We report the top-k hit rate, which is the smaller k the more important. Because the security analysists would start investigating from the top. So, the higher we rank the target, the better.</a:t>
            </a:r>
          </a:p>
          <a:p>
            <a:endParaRPr lang="en-US" dirty="0"/>
          </a:p>
        </p:txBody>
      </p:sp>
    </p:spTree>
    <p:extLst>
      <p:ext uri="{BB962C8B-B14F-4D97-AF65-F5344CB8AC3E}">
        <p14:creationId xmlns:p14="http://schemas.microsoft.com/office/powerpoint/2010/main" val="887193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As for compilation provenance, our method can get 82% overall accuracy.</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get 100% accuracy for architecture and compiler family.</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For compiler version and optimization level, we get 96% and 84%.</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We compared </a:t>
            </a:r>
            <a:r>
              <a:rPr lang="en-US" sz="1100" dirty="0" err="1">
                <a:effectLst/>
                <a:latin typeface="Helvetica Neue"/>
                <a:ea typeface="Helvetica Neue"/>
                <a:cs typeface="Helvetica Neue"/>
                <a:sym typeface="Helvetica Neue"/>
              </a:rPr>
              <a:t>BugGraph</a:t>
            </a:r>
            <a:r>
              <a:rPr lang="en-US" sz="1100" dirty="0">
                <a:effectLst/>
                <a:latin typeface="Helvetica Neue"/>
                <a:ea typeface="Helvetica Neue"/>
                <a:cs typeface="Helvetica Neue"/>
                <a:sym typeface="Helvetica Neue"/>
              </a:rPr>
              <a:t> with three works.</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Helvetica Neue"/>
                <a:ea typeface="Helvetica Neue"/>
                <a:cs typeface="Helvetica Neue"/>
                <a:sym typeface="Helvetica Neue"/>
              </a:rPr>
              <a:t>Gemini and Genius are two recent works, BGM is a baseline method using bipartite graph matching.</a:t>
            </a:r>
            <a:endParaRPr lang="en-US" dirty="0"/>
          </a:p>
          <a:p>
            <a:r>
              <a:rPr lang="en-US" dirty="0"/>
              <a:t>For type-1 similar code, </a:t>
            </a:r>
            <a:r>
              <a:rPr lang="en-US" dirty="0" err="1"/>
              <a:t>BugGraph</a:t>
            </a:r>
            <a:r>
              <a:rPr lang="en-US" dirty="0"/>
              <a:t> gets better result than compared works, especially for smaller k values.</a:t>
            </a:r>
          </a:p>
        </p:txBody>
      </p:sp>
    </p:spTree>
    <p:extLst>
      <p:ext uri="{BB962C8B-B14F-4D97-AF65-F5344CB8AC3E}">
        <p14:creationId xmlns:p14="http://schemas.microsoft.com/office/powerpoint/2010/main" val="3246391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type-2 similar code, </a:t>
            </a:r>
            <a:r>
              <a:rPr lang="en-US" dirty="0" err="1"/>
              <a:t>BugGraph</a:t>
            </a:r>
            <a:r>
              <a:rPr lang="en-US" dirty="0"/>
              <a:t> achieves 90% for top-5 hit rate. That is over 16% higher than the rest.</a:t>
            </a:r>
          </a:p>
          <a:p>
            <a:endParaRPr lang="en-US" dirty="0"/>
          </a:p>
          <a:p>
            <a:r>
              <a:rPr lang="en-US" dirty="0"/>
              <a:t>For type-3 similar code, </a:t>
            </a:r>
            <a:r>
              <a:rPr lang="en-US" dirty="0" err="1"/>
              <a:t>BugGraph</a:t>
            </a:r>
            <a:r>
              <a:rPr lang="en-US" dirty="0"/>
              <a:t> achieves 75% for top-5 hit rate. That is over 24% higher than the rest.</a:t>
            </a:r>
          </a:p>
        </p:txBody>
      </p:sp>
    </p:spTree>
    <p:extLst>
      <p:ext uri="{BB962C8B-B14F-4D97-AF65-F5344CB8AC3E}">
        <p14:creationId xmlns:p14="http://schemas.microsoft.com/office/powerpoint/2010/main" val="231269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apply </a:t>
            </a:r>
            <a:r>
              <a:rPr lang="en-US" dirty="0" err="1"/>
              <a:t>BugGraph</a:t>
            </a:r>
            <a:r>
              <a:rPr lang="en-US" dirty="0"/>
              <a:t> to detect the vulnerabilities from real firmware.</a:t>
            </a:r>
          </a:p>
          <a:p>
            <a:r>
              <a:rPr lang="en-US" dirty="0"/>
              <a:t>We tested six firmware from routers.</a:t>
            </a:r>
          </a:p>
          <a:p>
            <a:r>
              <a:rPr lang="en-US" dirty="0"/>
              <a:t>We build a vulnerability database with 218 known vulnerable code. </a:t>
            </a:r>
          </a:p>
          <a:p>
            <a:endParaRPr lang="en-US" dirty="0"/>
          </a:p>
          <a:p>
            <a:r>
              <a:rPr lang="en-US" dirty="0"/>
              <a:t>Here are our findings.</a:t>
            </a:r>
          </a:p>
          <a:p>
            <a:pPr marL="0" marR="0" lvl="0" indent="0" defTabSz="228600" eaLnBrk="1" fontAlgn="auto" latinLnBrk="0" hangingPunct="1">
              <a:lnSpc>
                <a:spcPct val="117999"/>
              </a:lnSpc>
              <a:spcBef>
                <a:spcPts val="0"/>
              </a:spcBef>
              <a:spcAft>
                <a:spcPts val="0"/>
              </a:spcAft>
              <a:buClrTx/>
              <a:buSzTx/>
              <a:buFontTx/>
              <a:buNone/>
              <a:tabLst/>
              <a:defRPr/>
            </a:pPr>
            <a:r>
              <a:rPr lang="en-US" dirty="0"/>
              <a:t>We identified 140 vulnerable code from 42 unique vulnerabilities.</a:t>
            </a:r>
          </a:p>
          <a:p>
            <a:pPr marL="0" marR="0" lvl="0" indent="0" defTabSz="228600" eaLnBrk="1" fontAlgn="auto" latinLnBrk="0" hangingPunct="1">
              <a:lnSpc>
                <a:spcPct val="117999"/>
              </a:lnSpc>
              <a:spcBef>
                <a:spcPts val="0"/>
              </a:spcBef>
              <a:spcAft>
                <a:spcPts val="0"/>
              </a:spcAft>
              <a:buClrTx/>
              <a:buSzTx/>
              <a:buFontTx/>
              <a:buNone/>
              <a:tabLst/>
              <a:defRPr/>
            </a:pPr>
            <a:r>
              <a:rPr lang="en-US" dirty="0"/>
              <a:t>This table summarizes the vulnerability, the number of appearances, and vulnerability type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We also find some old vulnerabilities still exist, for example, this one is 8-years-old, and it’s still there.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0499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cd3641764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2cd364176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defTabSz="228600" eaLnBrk="1" fontAlgn="auto" latinLnBrk="0" hangingPunct="1">
              <a:lnSpc>
                <a:spcPct val="117999"/>
              </a:lnSpc>
              <a:spcBef>
                <a:spcPts val="0"/>
              </a:spcBef>
              <a:spcAft>
                <a:spcPts val="0"/>
              </a:spcAft>
              <a:buClrTx/>
              <a:buSzTx/>
              <a:buFontTx/>
              <a:buNone/>
              <a:tabLst/>
              <a:defRPr/>
            </a:pPr>
            <a:r>
              <a:rPr lang="en-US" baseline="0" dirty="0"/>
              <a:t>Graph is a natural representation for many real-world applications. </a:t>
            </a:r>
          </a:p>
          <a:p>
            <a:pPr marL="0" marR="0" lvl="0" indent="0" defTabSz="228600" eaLnBrk="1" fontAlgn="auto" latinLnBrk="0" hangingPunct="1">
              <a:lnSpc>
                <a:spcPct val="117999"/>
              </a:lnSpc>
              <a:spcBef>
                <a:spcPts val="0"/>
              </a:spcBef>
              <a:spcAft>
                <a:spcPts val="0"/>
              </a:spcAft>
              <a:buClrTx/>
              <a:buSzTx/>
              <a:buFontTx/>
              <a:buNone/>
              <a:tabLst/>
              <a:defRPr/>
            </a:pPr>
            <a:r>
              <a:rPr lang="en-US" baseline="0" dirty="0"/>
              <a:t>For example, in the social network, </a:t>
            </a:r>
            <a:r>
              <a:rPr lang="en-US" sz="1100" u="none" baseline="0" dirty="0">
                <a:latin typeface="Helvetica Neue"/>
                <a:ea typeface="Helvetica Neue"/>
                <a:cs typeface="Helvetica Neue"/>
                <a:sym typeface="Helvetica Neue"/>
              </a:rPr>
              <a:t>every person is a vertex, the connection between two persons is an edge.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u="none" baseline="0" dirty="0">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u="none" baseline="0" dirty="0">
                <a:latin typeface="Helvetica Neue"/>
                <a:ea typeface="Helvetica Neue"/>
                <a:cs typeface="Helvetica Neue"/>
                <a:sym typeface="Helvetica Neue"/>
              </a:rPr>
              <a:t>Graphs can also be found in many other applications, such as road map, code graphs, and internet communication networks.</a:t>
            </a:r>
          </a:p>
        </p:txBody>
      </p:sp>
    </p:spTree>
    <p:extLst>
      <p:ext uri="{BB962C8B-B14F-4D97-AF65-F5344CB8AC3E}">
        <p14:creationId xmlns:p14="http://schemas.microsoft.com/office/powerpoint/2010/main" val="717959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1"/>
            <a:r>
              <a:rPr lang="en-US" sz="2400" dirty="0"/>
              <a:t>In summary, </a:t>
            </a:r>
          </a:p>
          <a:p>
            <a:pPr hangingPunct="1"/>
            <a:r>
              <a:rPr lang="en-US" sz="2400" dirty="0" err="1"/>
              <a:t>BugGraph</a:t>
            </a:r>
            <a:r>
              <a:rPr lang="en-US" sz="2400" dirty="0"/>
              <a:t> is the first work to identify </a:t>
            </a:r>
            <a:r>
              <a:rPr lang="en-US" sz="2400" i="1" dirty="0">
                <a:solidFill>
                  <a:srgbClr val="0432FF"/>
                </a:solidFill>
              </a:rPr>
              <a:t>compilation provenance</a:t>
            </a:r>
            <a:r>
              <a:rPr lang="en-US" sz="2400" i="1" dirty="0"/>
              <a:t> </a:t>
            </a:r>
            <a:r>
              <a:rPr lang="en-US" sz="2400" dirty="0"/>
              <a:t>for code similarity detection. It has significantly improved both accuracy and coverage for less similar code. This project has been reported to the DARPA CHASE program.</a:t>
            </a: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a:p>
            <a:pPr marL="0" marR="0" lvl="0" indent="0" defTabSz="228600" eaLnBrk="1" fontAlgn="auto" latinLnBrk="0" hangingPunct="1">
              <a:lnSpc>
                <a:spcPct val="117999"/>
              </a:lnSpc>
              <a:spcBef>
                <a:spcPts val="0"/>
              </a:spcBef>
              <a:spcAft>
                <a:spcPts val="0"/>
              </a:spcAft>
              <a:buClrTx/>
              <a:buSzTx/>
              <a:buFontTx/>
              <a:buNone/>
              <a:tabLst/>
              <a:defRPr/>
            </a:pPr>
            <a:r>
              <a:rPr lang="en-US" sz="2400" dirty="0" err="1"/>
              <a:t>DEFInit</a:t>
            </a:r>
            <a:r>
              <a:rPr lang="en-US" sz="2400" dirty="0"/>
              <a:t> is the first study on security risks caused by </a:t>
            </a:r>
            <a:r>
              <a:rPr lang="en-US" sz="2400" i="1" dirty="0">
                <a:solidFill>
                  <a:srgbClr val="0432FF"/>
                </a:solidFill>
              </a:rPr>
              <a:t>customized Android Init services and actions.</a:t>
            </a:r>
          </a:p>
          <a:p>
            <a:pPr marL="0" marR="0" lvl="0" indent="0" defTabSz="228600" eaLnBrk="1" fontAlgn="auto" latinLnBrk="0" hangingPunct="1">
              <a:lnSpc>
                <a:spcPct val="117999"/>
              </a:lnSpc>
              <a:spcBef>
                <a:spcPts val="0"/>
              </a:spcBef>
              <a:spcAft>
                <a:spcPts val="0"/>
              </a:spcAft>
              <a:buClrTx/>
              <a:buSzTx/>
              <a:buFontTx/>
              <a:buNone/>
              <a:tabLst/>
              <a:defRPr/>
            </a:pPr>
            <a:r>
              <a:rPr lang="en-US" sz="2400" i="1" dirty="0">
                <a:solidFill>
                  <a:srgbClr val="0432FF"/>
                </a:solidFill>
              </a:rPr>
              <a:t>It has been </a:t>
            </a:r>
            <a:r>
              <a:rPr lang="en-US" sz="2400" i="1" dirty="0">
                <a:solidFill>
                  <a:srgbClr val="FF0000"/>
                </a:solidFill>
              </a:rPr>
              <a:t>deployed in </a:t>
            </a:r>
            <a:r>
              <a:rPr lang="en-US" sz="2400" i="1" dirty="0" err="1">
                <a:solidFill>
                  <a:srgbClr val="FF0000"/>
                </a:solidFill>
              </a:rPr>
              <a:t>Kryptowire</a:t>
            </a:r>
            <a:r>
              <a:rPr lang="en-US" sz="2400" i="1" dirty="0">
                <a:solidFill>
                  <a:srgbClr val="FF0000"/>
                </a:solidFill>
              </a:rPr>
              <a:t>.</a:t>
            </a:r>
            <a:endParaRPr lang="en-US" sz="2400" i="1" dirty="0">
              <a:solidFill>
                <a:srgbClr val="0432FF"/>
              </a:solidFill>
            </a:endParaRP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a:p>
            <a:pPr marL="0" marR="0" lvl="0" indent="0" defTabSz="228600" eaLnBrk="1" fontAlgn="auto" latinLnBrk="0" hangingPunct="1">
              <a:lnSpc>
                <a:spcPct val="117999"/>
              </a:lnSpc>
              <a:spcBef>
                <a:spcPts val="0"/>
              </a:spcBef>
              <a:spcAft>
                <a:spcPts val="0"/>
              </a:spcAft>
              <a:buClrTx/>
              <a:buSzTx/>
              <a:buFontTx/>
              <a:buNone/>
              <a:tabLst/>
              <a:defRPr/>
            </a:pPr>
            <a:r>
              <a:rPr lang="en-US" sz="2400" dirty="0" err="1"/>
              <a:t>BugGraph</a:t>
            </a:r>
            <a:r>
              <a:rPr lang="en-US" sz="2400" dirty="0"/>
              <a:t> Identified </a:t>
            </a:r>
            <a:r>
              <a:rPr lang="en-US" sz="2400" i="1" dirty="0">
                <a:solidFill>
                  <a:srgbClr val="0432FF"/>
                </a:solidFill>
              </a:rPr>
              <a:t>140</a:t>
            </a:r>
            <a:r>
              <a:rPr lang="en-US" sz="2400" dirty="0"/>
              <a:t> vulnerable code from 6 IoT firmware.</a:t>
            </a: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a:p>
            <a:pPr marL="0" marR="0" lvl="0" indent="0" defTabSz="228600" eaLnBrk="1" fontAlgn="auto" latinLnBrk="0" hangingPunct="1">
              <a:lnSpc>
                <a:spcPct val="117999"/>
              </a:lnSpc>
              <a:spcBef>
                <a:spcPts val="0"/>
              </a:spcBef>
              <a:spcAft>
                <a:spcPts val="0"/>
              </a:spcAft>
              <a:buClrTx/>
              <a:buSzTx/>
              <a:buFontTx/>
              <a:buNone/>
              <a:tabLst/>
              <a:defRPr/>
            </a:pPr>
            <a:r>
              <a:rPr lang="en-US" sz="2200" dirty="0" err="1"/>
              <a:t>DEFInit</a:t>
            </a:r>
            <a:r>
              <a:rPr lang="en-US" sz="2200" dirty="0"/>
              <a:t> has discovered </a:t>
            </a:r>
            <a:r>
              <a:rPr lang="en-US" sz="2200" i="1" dirty="0">
                <a:solidFill>
                  <a:srgbClr val="FF0000"/>
                </a:solidFill>
              </a:rPr>
              <a:t>191</a:t>
            </a:r>
            <a:r>
              <a:rPr lang="en-US" sz="2200" dirty="0"/>
              <a:t> </a:t>
            </a:r>
            <a:r>
              <a:rPr lang="en-US" sz="2200" i="1" dirty="0">
                <a:solidFill>
                  <a:srgbClr val="FF0000"/>
                </a:solidFill>
              </a:rPr>
              <a:t>new</a:t>
            </a:r>
            <a:r>
              <a:rPr lang="en-US" sz="2200" dirty="0"/>
              <a:t> vulnerabilities from 259 Android firmware.</a:t>
            </a:r>
          </a:p>
          <a:p>
            <a:pPr marL="0" marR="0" lvl="0" indent="0" defTabSz="228600" eaLnBrk="1" fontAlgn="auto" latinLnBrk="0" hangingPunct="1">
              <a:lnSpc>
                <a:spcPct val="117999"/>
              </a:lnSpc>
              <a:spcBef>
                <a:spcPts val="0"/>
              </a:spcBef>
              <a:spcAft>
                <a:spcPts val="0"/>
              </a:spcAft>
              <a:buClrTx/>
              <a:buSzTx/>
              <a:buFontTx/>
              <a:buNone/>
              <a:tabLst/>
              <a:defRPr/>
            </a:pPr>
            <a:endParaRPr lang="en-US" sz="2400" dirty="0"/>
          </a:p>
        </p:txBody>
      </p:sp>
    </p:spTree>
    <p:extLst>
      <p:ext uri="{BB962C8B-B14F-4D97-AF65-F5344CB8AC3E}">
        <p14:creationId xmlns:p14="http://schemas.microsoft.com/office/powerpoint/2010/main" val="3628902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security, we mainly work on </a:t>
            </a:r>
          </a:p>
          <a:p>
            <a:r>
              <a:rPr lang="en-US" dirty="0"/>
              <a:t>1. code vulnerability</a:t>
            </a:r>
          </a:p>
          <a:p>
            <a:r>
              <a:rPr lang="en-US" dirty="0"/>
              <a:t>2. cyber threat detection</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For graph algorithms, we also look at the explanation to GNN models, especially for security applications.</a:t>
            </a:r>
          </a:p>
          <a:p>
            <a:endParaRPr lang="en-US" dirty="0"/>
          </a:p>
          <a:p>
            <a:r>
              <a:rPr lang="en-US" dirty="0"/>
              <a:t>For HPC, we mainly work on</a:t>
            </a:r>
          </a:p>
          <a:p>
            <a:r>
              <a:rPr lang="en-US" dirty="0"/>
              <a:t>1. HPC for GNN</a:t>
            </a:r>
          </a:p>
          <a:p>
            <a:pPr marL="0" marR="0" lvl="0" indent="0" defTabSz="228600" eaLnBrk="1" fontAlgn="auto" latinLnBrk="0" hangingPunct="1">
              <a:lnSpc>
                <a:spcPct val="117999"/>
              </a:lnSpc>
              <a:spcBef>
                <a:spcPts val="0"/>
              </a:spcBef>
              <a:spcAft>
                <a:spcPts val="0"/>
              </a:spcAft>
              <a:buClrTx/>
              <a:buSzTx/>
              <a:buFontTx/>
              <a:buNone/>
              <a:tabLst/>
              <a:defRPr/>
            </a:pPr>
            <a:r>
              <a:rPr lang="en-US" dirty="0"/>
              <a:t>2. HPC for graph algorithms</a:t>
            </a:r>
          </a:p>
          <a:p>
            <a:endParaRPr lang="en-US" dirty="0"/>
          </a:p>
          <a:p>
            <a:endParaRPr lang="en-US" dirty="0"/>
          </a:p>
        </p:txBody>
      </p:sp>
    </p:spTree>
    <p:extLst>
      <p:ext uri="{BB962C8B-B14F-4D97-AF65-F5344CB8AC3E}">
        <p14:creationId xmlns:p14="http://schemas.microsoft.com/office/powerpoint/2010/main" val="4140658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Many thanks to the talented students at our graph lab.</a:t>
            </a:r>
          </a:p>
        </p:txBody>
      </p:sp>
    </p:spTree>
    <p:extLst>
      <p:ext uri="{BB962C8B-B14F-4D97-AF65-F5344CB8AC3E}">
        <p14:creationId xmlns:p14="http://schemas.microsoft.com/office/powerpoint/2010/main" val="108350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Many thanks to my collaborators.</a:t>
            </a:r>
          </a:p>
          <a:p>
            <a:endParaRPr lang="en-US" baseline="0" dirty="0"/>
          </a:p>
        </p:txBody>
      </p:sp>
    </p:spTree>
    <p:extLst>
      <p:ext uri="{BB962C8B-B14F-4D97-AF65-F5344CB8AC3E}">
        <p14:creationId xmlns:p14="http://schemas.microsoft.com/office/powerpoint/2010/main" val="1945906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 you for listening.</a:t>
            </a:r>
          </a:p>
          <a:p>
            <a:r>
              <a:rPr lang="en-US" baseline="0" dirty="0"/>
              <a:t>I would be happy to take your questions now.</a:t>
            </a:r>
          </a:p>
        </p:txBody>
      </p:sp>
    </p:spTree>
    <p:extLst>
      <p:ext uri="{BB962C8B-B14F-4D97-AF65-F5344CB8AC3E}">
        <p14:creationId xmlns:p14="http://schemas.microsoft.com/office/powerpoint/2010/main" val="2906201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efc79542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efc79542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GNNs are a machine learning model working on graph structures. Here, we introduce the fundamental GNN models. It takes an attributed graph as input, generates new node embeddings for different task purposes.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f8b9b9f5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2f8b9b9f5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GNNs are a machine learning model working on graph structures. Here, we introduce the fundamental GNN models. It takes an attributed graph as input, generates new node embeddings for different tasks.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It can be used for various tasks, such as, node predictions, edge predictions and global predictions (aka graph predictions).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efc79542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efc79542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GNNs are multi-layer networks. In each layer, it passes the node embeddings through the edges to the neighboring nodes. Then the received embeddings of one node are aggregated and updated to be the new node embeddings for the next layer.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efc795426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efc79542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Based on the task, the updated node embeddings are used for training and prediction.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to apply graph techniques to various cybersecurity applications. To achieve that, we aim to answer two research questions.</a:t>
            </a:r>
          </a:p>
          <a:p>
            <a:endParaRPr lang="en-US" dirty="0"/>
          </a:p>
          <a:p>
            <a:r>
              <a:rPr lang="en-US" dirty="0"/>
              <a:t>The first one is How to formalize the cybersecurity problem to a graph problem?</a:t>
            </a:r>
          </a:p>
          <a:p>
            <a:endParaRPr lang="en-US" dirty="0"/>
          </a:p>
          <a:p>
            <a:r>
              <a:rPr lang="en-US" dirty="0"/>
              <a:t>The second one is How to effectively and efficiently solve the graph problem? </a:t>
            </a:r>
          </a:p>
          <a:p>
            <a:endParaRPr lang="en-US" dirty="0"/>
          </a:p>
          <a:p>
            <a:r>
              <a:rPr lang="en-US" dirty="0"/>
              <a:t>With that, we deeply studied the code vulnerability detection problem.  We have built four systems with graph and graph algorithms.  </a:t>
            </a:r>
          </a:p>
          <a:p>
            <a:r>
              <a:rPr lang="en-US" dirty="0"/>
              <a:t>The first one is Illuminati, it detects source code vulnerability by using control flow graph and data flow graph. We used graph neural networks.</a:t>
            </a:r>
          </a:p>
          <a:p>
            <a:pPr marL="0" marR="0" lvl="0" indent="0" defTabSz="228600" eaLnBrk="1" fontAlgn="auto" latinLnBrk="0" hangingPunct="1">
              <a:lnSpc>
                <a:spcPct val="117999"/>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The second one is </a:t>
            </a:r>
            <a:r>
              <a:rPr kumimoji="0" lang="en-US" sz="1100" b="0" i="0" u="none" strike="noStrike" kern="0" cap="none" spc="0" normalizeH="0" baseline="0" noProof="0" dirty="0" err="1">
                <a:ln>
                  <a:noFill/>
                </a:ln>
                <a:solidFill>
                  <a:srgbClr val="414141"/>
                </a:solidFill>
                <a:effectLst/>
                <a:uLnTx/>
                <a:uFillTx/>
                <a:latin typeface="Gill Sans MT" panose="020B0502020104020203" pitchFamily="34" charset="77"/>
                <a:sym typeface="Palatino"/>
              </a:rPr>
              <a:t>DEFInit</a:t>
            </a: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 it scans Android firmware and identifies potential vulnerabilities related to system services. We built dependency graph and control flow graph.</a:t>
            </a:r>
            <a:endParaRPr lang="en-US" dirty="0"/>
          </a:p>
          <a:p>
            <a:r>
              <a:rPr lang="en-US" dirty="0"/>
              <a:t>The third one is </a:t>
            </a:r>
            <a:r>
              <a:rPr kumimoji="0" lang="en-US" sz="1100" b="0" i="0" u="none" strike="noStrike" kern="0" cap="none" spc="0" normalizeH="0" baseline="0" noProof="0" dirty="0" err="1">
                <a:ln>
                  <a:noFill/>
                </a:ln>
                <a:solidFill>
                  <a:srgbClr val="414141"/>
                </a:solidFill>
                <a:effectLst/>
                <a:uLnTx/>
                <a:uFillTx/>
                <a:latin typeface="Gill Sans MT" panose="020B0502020104020203" pitchFamily="34" charset="77"/>
                <a:sym typeface="Palatino"/>
              </a:rPr>
              <a:t>BugGraph</a:t>
            </a:r>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 it detects binary code vulnerability by building control flow graphs and applying graph triplet-loss network.</a:t>
            </a:r>
          </a:p>
          <a:p>
            <a:r>
              <a:rPr kumimoji="0" lang="en-US" sz="1100" b="0" i="0" u="none" strike="noStrike" kern="0" cap="none" spc="0" normalizeH="0" baseline="0" noProof="0" dirty="0">
                <a:ln>
                  <a:noFill/>
                </a:ln>
                <a:solidFill>
                  <a:srgbClr val="414141"/>
                </a:solidFill>
                <a:effectLst/>
                <a:uLnTx/>
                <a:uFillTx/>
                <a:latin typeface="Gill Sans MT" panose="020B0502020104020203" pitchFamily="34" charset="77"/>
                <a:sym typeface="Palatino"/>
              </a:rPr>
              <a:t>The fourth one is Vestige, it identifies binary code compilation provenance by building function call graph and applying graph attention network.</a:t>
            </a:r>
          </a:p>
        </p:txBody>
      </p:sp>
    </p:spTree>
    <p:extLst>
      <p:ext uri="{BB962C8B-B14F-4D97-AF65-F5344CB8AC3E}">
        <p14:creationId xmlns:p14="http://schemas.microsoft.com/office/powerpoint/2010/main" val="117620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In the meantime, we have also applied graph algorithms to network threat detection. So far, we have studied malicious host detection and lateral movement detection in Enterprise network, and malicious URL detection in social network.</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In the following, I will deeply explain our efforts on code vulnerability detection by discussing </a:t>
            </a:r>
            <a:r>
              <a:rPr lang="en-US" dirty="0" err="1"/>
              <a:t>BugGraph</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505148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8" name="Shape 28"/>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29" name="Shape 29"/>
          <p:cNvSpPr/>
          <p:nvPr/>
        </p:nvSpPr>
        <p:spPr>
          <a:xfrm>
            <a:off x="476250" y="6400800"/>
            <a:ext cx="1124948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0" name="Shape 30"/>
          <p:cNvSpPr/>
          <p:nvPr/>
        </p:nvSpPr>
        <p:spPr>
          <a:xfrm>
            <a:off x="476250" y="4660900"/>
            <a:ext cx="11250018"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1" name="Shape 31"/>
          <p:cNvSpPr/>
          <p:nvPr/>
        </p:nvSpPr>
        <p:spPr>
          <a:xfrm flipV="1">
            <a:off x="7494660" y="4959533"/>
            <a:ext cx="1" cy="1155065"/>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32" name="Shape 32"/>
          <p:cNvSpPr>
            <a:spLocks noGrp="1"/>
          </p:cNvSpPr>
          <p:nvPr>
            <p:ph type="body" sz="quarter" idx="13"/>
          </p:nvPr>
        </p:nvSpPr>
        <p:spPr>
          <a:xfrm>
            <a:off x="476250" y="428669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33" name="Shape 33"/>
          <p:cNvSpPr>
            <a:spLocks noGrp="1"/>
          </p:cNvSpPr>
          <p:nvPr>
            <p:ph type="pic" idx="14"/>
          </p:nvPr>
        </p:nvSpPr>
        <p:spPr>
          <a:xfrm>
            <a:off x="475012" y="445404"/>
            <a:ext cx="11239501" cy="3663951"/>
          </a:xfrm>
          <a:prstGeom prst="rect">
            <a:avLst/>
          </a:prstGeom>
          <a:ln w="9525">
            <a:round/>
          </a:ln>
        </p:spPr>
        <p:txBody>
          <a:bodyPr lIns="91439" tIns="45719" rIns="91439" bIns="45719" anchor="t">
            <a:noAutofit/>
          </a:bodyPr>
          <a:lstStyle/>
          <a:p>
            <a:endParaRPr/>
          </a:p>
        </p:txBody>
      </p:sp>
      <p:sp>
        <p:nvSpPr>
          <p:cNvPr id="34" name="Shape 34"/>
          <p:cNvSpPr>
            <a:spLocks noGrp="1"/>
          </p:cNvSpPr>
          <p:nvPr>
            <p:ph type="title"/>
          </p:nvPr>
        </p:nvSpPr>
        <p:spPr>
          <a:xfrm>
            <a:off x="476250" y="4699000"/>
            <a:ext cx="6750050" cy="1670050"/>
          </a:xfrm>
          <a:prstGeom prst="rect">
            <a:avLst/>
          </a:prstGeom>
        </p:spPr>
        <p:txBody>
          <a:bodyPr/>
          <a:lstStyle>
            <a:lvl1pPr algn="l">
              <a:defRPr>
                <a:latin typeface="+mn-lt"/>
                <a:ea typeface="+mn-ea"/>
                <a:cs typeface="+mn-cs"/>
                <a:sym typeface="Bodoni SvtyTwo ITC TT-Book"/>
              </a:defRPr>
            </a:lvl1pPr>
          </a:lstStyle>
          <a:p>
            <a:r>
              <a:t>Title Text</a:t>
            </a:r>
          </a:p>
        </p:txBody>
      </p:sp>
      <p:sp>
        <p:nvSpPr>
          <p:cNvPr id="35" name="Shape 35"/>
          <p:cNvSpPr>
            <a:spLocks noGrp="1"/>
          </p:cNvSpPr>
          <p:nvPr>
            <p:ph type="body" sz="quarter" idx="1"/>
          </p:nvPr>
        </p:nvSpPr>
        <p:spPr>
          <a:xfrm>
            <a:off x="7766051" y="469900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1789196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hape 138"/>
          <p:cNvSpPr/>
          <p:nvPr/>
        </p:nvSpPr>
        <p:spPr>
          <a:xfrm>
            <a:off x="471258" y="2984007"/>
            <a:ext cx="11249487"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39" name="Shape 139"/>
          <p:cNvSpPr/>
          <p:nvPr/>
        </p:nvSpPr>
        <p:spPr>
          <a:xfrm>
            <a:off x="470992" y="1457863"/>
            <a:ext cx="11250018" cy="1"/>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140" name="Shape 140"/>
          <p:cNvSpPr>
            <a:spLocks noGrp="1"/>
          </p:cNvSpPr>
          <p:nvPr>
            <p:ph type="body" sz="quarter" idx="13"/>
          </p:nvPr>
        </p:nvSpPr>
        <p:spPr>
          <a:xfrm>
            <a:off x="476250" y="2464244"/>
            <a:ext cx="6750050" cy="354712"/>
          </a:xfrm>
          <a:prstGeom prst="rect">
            <a:avLst/>
          </a:prstGeom>
        </p:spPr>
        <p:txBody>
          <a:bodyPr>
            <a:spAutoFit/>
          </a:bodyPr>
          <a:lstStyle>
            <a:lvl1pPr marL="0" indent="0">
              <a:lnSpc>
                <a:spcPct val="110000"/>
              </a:lnSpc>
              <a:spcBef>
                <a:spcPts val="0"/>
              </a:spcBef>
              <a:buClrTx/>
              <a:buSzTx/>
              <a:buFontTx/>
              <a:buNone/>
              <a:defRPr sz="1600" i="1"/>
            </a:lvl1pPr>
          </a:lstStyle>
          <a:p>
            <a:r>
              <a:t>Lorem Ipsum Dolor</a:t>
            </a:r>
          </a:p>
        </p:txBody>
      </p:sp>
      <p:sp>
        <p:nvSpPr>
          <p:cNvPr id="141" name="Shape 141"/>
          <p:cNvSpPr>
            <a:spLocks noGrp="1"/>
          </p:cNvSpPr>
          <p:nvPr>
            <p:ph type="title"/>
          </p:nvPr>
        </p:nvSpPr>
        <p:spPr>
          <a:xfrm>
            <a:off x="470992" y="1400548"/>
            <a:ext cx="6750051" cy="1670051"/>
          </a:xfrm>
          <a:prstGeom prst="rect">
            <a:avLst/>
          </a:prstGeom>
        </p:spPr>
        <p:txBody>
          <a:bodyPr/>
          <a:lstStyle>
            <a:lvl1pPr algn="l">
              <a:defRPr>
                <a:latin typeface="+mn-lt"/>
                <a:ea typeface="+mn-ea"/>
                <a:cs typeface="+mn-cs"/>
                <a:sym typeface="Bodoni SvtyTwo ITC TT-Book"/>
              </a:defRPr>
            </a:lvl1pPr>
          </a:lstStyle>
          <a:p>
            <a:r>
              <a:t>Title Text</a:t>
            </a:r>
          </a:p>
        </p:txBody>
      </p:sp>
      <p:sp>
        <p:nvSpPr>
          <p:cNvPr id="142" name="Shape 142"/>
          <p:cNvSpPr>
            <a:spLocks noGrp="1"/>
          </p:cNvSpPr>
          <p:nvPr>
            <p:ph type="body" sz="quarter" idx="1"/>
          </p:nvPr>
        </p:nvSpPr>
        <p:spPr>
          <a:xfrm>
            <a:off x="7766051" y="2914650"/>
            <a:ext cx="3975100" cy="1670050"/>
          </a:xfrm>
          <a:prstGeom prst="rect">
            <a:avLst/>
          </a:prstGeom>
        </p:spPr>
        <p:txBody>
          <a:bodyPr/>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pic>
        <p:nvPicPr>
          <p:cNvPr id="143" name="pasted-image.png"/>
          <p:cNvPicPr>
            <a:picLocks noChangeAspect="1"/>
          </p:cNvPicPr>
          <p:nvPr/>
        </p:nvPicPr>
        <p:blipFill>
          <a:blip r:embed="rId3"/>
          <a:stretch>
            <a:fillRect/>
          </a:stretch>
        </p:blipFill>
        <p:spPr>
          <a:xfrm>
            <a:off x="11248309" y="6136423"/>
            <a:ext cx="919358" cy="686454"/>
          </a:xfrm>
          <a:prstGeom prst="rect">
            <a:avLst/>
          </a:prstGeom>
          <a:ln w="12700">
            <a:miter lim="400000"/>
          </a:ln>
        </p:spPr>
      </p:pic>
      <p:sp>
        <p:nvSpPr>
          <p:cNvPr id="144" name="Shape 144"/>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mt="6000"/>
          </a:blip>
          <a:stretch>
            <a:fillRect/>
          </a:stretch>
        </p:blipFill>
        <p:spPr>
          <a:xfrm>
            <a:off x="7590491" y="-2374899"/>
            <a:ext cx="6570019" cy="6858001"/>
          </a:xfrm>
          <a:prstGeom prst="rect">
            <a:avLst/>
          </a:prstGeom>
          <a:noFill/>
          <a:ln>
            <a:noFill/>
          </a:ln>
        </p:spPr>
      </p:pic>
      <p:pic>
        <p:nvPicPr>
          <p:cNvPr id="14" name="Google Shape;14;p2"/>
          <p:cNvPicPr preferRelativeResize="0"/>
          <p:nvPr/>
        </p:nvPicPr>
        <p:blipFill>
          <a:blip r:embed="rId3">
            <a:alphaModFix amt="48000"/>
          </a:blip>
          <a:stretch>
            <a:fillRect/>
          </a:stretch>
        </p:blipFill>
        <p:spPr>
          <a:xfrm>
            <a:off x="10514497" y="5569068"/>
            <a:ext cx="1600200" cy="1222633"/>
          </a:xfrm>
          <a:prstGeom prst="rect">
            <a:avLst/>
          </a:prstGeom>
          <a:noFill/>
          <a:ln>
            <a:noFill/>
          </a:ln>
        </p:spPr>
      </p:pic>
      <p:pic>
        <p:nvPicPr>
          <p:cNvPr id="15" name="Google Shape;15;p2"/>
          <p:cNvPicPr preferRelativeResize="0"/>
          <p:nvPr/>
        </p:nvPicPr>
        <p:blipFill>
          <a:blip r:embed="rId2">
            <a:alphaModFix amt="6000"/>
          </a:blip>
          <a:stretch>
            <a:fillRect/>
          </a:stretch>
        </p:blipFill>
        <p:spPr>
          <a:xfrm>
            <a:off x="-871810" y="1537834"/>
            <a:ext cx="6570019" cy="6858001"/>
          </a:xfrm>
          <a:prstGeom prst="rect">
            <a:avLst/>
          </a:prstGeom>
          <a:noFill/>
          <a:ln>
            <a:noFill/>
          </a:ln>
        </p:spPr>
      </p:pic>
    </p:spTree>
    <p:extLst>
      <p:ext uri="{BB962C8B-B14F-4D97-AF65-F5344CB8AC3E}">
        <p14:creationId xmlns:p14="http://schemas.microsoft.com/office/powerpoint/2010/main" val="3628042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19" name="Google Shape;19;p3"/>
          <p:cNvPicPr preferRelativeResize="0"/>
          <p:nvPr/>
        </p:nvPicPr>
        <p:blipFill>
          <a:blip r:embed="rId2">
            <a:alphaModFix amt="6000"/>
          </a:blip>
          <a:stretch>
            <a:fillRect/>
          </a:stretch>
        </p:blipFill>
        <p:spPr>
          <a:xfrm>
            <a:off x="-871810" y="1537834"/>
            <a:ext cx="6570019" cy="6858001"/>
          </a:xfrm>
          <a:prstGeom prst="rect">
            <a:avLst/>
          </a:prstGeom>
          <a:noFill/>
          <a:ln>
            <a:noFill/>
          </a:ln>
        </p:spPr>
      </p:pic>
    </p:spTree>
    <p:extLst>
      <p:ext uri="{BB962C8B-B14F-4D97-AF65-F5344CB8AC3E}">
        <p14:creationId xmlns:p14="http://schemas.microsoft.com/office/powerpoint/2010/main" val="1950148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Font typeface="Nunito"/>
              <a:buChar char="●"/>
              <a:defRPr>
                <a:latin typeface="Nunito"/>
                <a:ea typeface="Nunito"/>
                <a:cs typeface="Nunito"/>
                <a:sym typeface="Nunito"/>
              </a:defRPr>
            </a:lvl1pPr>
            <a:lvl2pPr marL="1219170" lvl="1" indent="-423323" rtl="0">
              <a:spcBef>
                <a:spcPts val="2133"/>
              </a:spcBef>
              <a:spcAft>
                <a:spcPts val="0"/>
              </a:spcAft>
              <a:buSzPts val="1400"/>
              <a:buFont typeface="Nunito"/>
              <a:buChar char="○"/>
              <a:defRPr>
                <a:latin typeface="Nunito"/>
                <a:ea typeface="Nunito"/>
                <a:cs typeface="Nunito"/>
                <a:sym typeface="Nunito"/>
              </a:defRPr>
            </a:lvl2pPr>
            <a:lvl3pPr marL="1828754" lvl="2" indent="-423323" rtl="0">
              <a:spcBef>
                <a:spcPts val="2133"/>
              </a:spcBef>
              <a:spcAft>
                <a:spcPts val="0"/>
              </a:spcAft>
              <a:buSzPts val="1400"/>
              <a:buFont typeface="Nunito"/>
              <a:buChar char="■"/>
              <a:defRPr>
                <a:latin typeface="Nunito"/>
                <a:ea typeface="Nunito"/>
                <a:cs typeface="Nunito"/>
                <a:sym typeface="Nunito"/>
              </a:defRPr>
            </a:lvl3pPr>
            <a:lvl4pPr marL="2438339" lvl="3" indent="-423323" rtl="0">
              <a:spcBef>
                <a:spcPts val="2133"/>
              </a:spcBef>
              <a:spcAft>
                <a:spcPts val="0"/>
              </a:spcAft>
              <a:buSzPts val="1400"/>
              <a:buFont typeface="Nunito"/>
              <a:buChar char="●"/>
              <a:defRPr>
                <a:latin typeface="Nunito"/>
                <a:ea typeface="Nunito"/>
                <a:cs typeface="Nunito"/>
                <a:sym typeface="Nunito"/>
              </a:defRPr>
            </a:lvl4pPr>
            <a:lvl5pPr marL="3047924" lvl="4" indent="-423323" rtl="0">
              <a:spcBef>
                <a:spcPts val="2133"/>
              </a:spcBef>
              <a:spcAft>
                <a:spcPts val="0"/>
              </a:spcAft>
              <a:buSzPts val="1400"/>
              <a:buFont typeface="Nunito"/>
              <a:buChar char="○"/>
              <a:defRPr>
                <a:latin typeface="Nunito"/>
                <a:ea typeface="Nunito"/>
                <a:cs typeface="Nunito"/>
                <a:sym typeface="Nunito"/>
              </a:defRPr>
            </a:lvl5pPr>
            <a:lvl6pPr marL="3657509" lvl="5" indent="-423323" rtl="0">
              <a:spcBef>
                <a:spcPts val="2133"/>
              </a:spcBef>
              <a:spcAft>
                <a:spcPts val="0"/>
              </a:spcAft>
              <a:buSzPts val="1400"/>
              <a:buFont typeface="Nunito"/>
              <a:buChar char="■"/>
              <a:defRPr>
                <a:latin typeface="Nunito"/>
                <a:ea typeface="Nunito"/>
                <a:cs typeface="Nunito"/>
                <a:sym typeface="Nunito"/>
              </a:defRPr>
            </a:lvl6pPr>
            <a:lvl7pPr marL="4267093" lvl="6" indent="-423323" rtl="0">
              <a:spcBef>
                <a:spcPts val="2133"/>
              </a:spcBef>
              <a:spcAft>
                <a:spcPts val="0"/>
              </a:spcAft>
              <a:buSzPts val="1400"/>
              <a:buFont typeface="Nunito"/>
              <a:buChar char="●"/>
              <a:defRPr>
                <a:latin typeface="Nunito"/>
                <a:ea typeface="Nunito"/>
                <a:cs typeface="Nunito"/>
                <a:sym typeface="Nunito"/>
              </a:defRPr>
            </a:lvl7pPr>
            <a:lvl8pPr marL="4876678" lvl="7" indent="-423323" rtl="0">
              <a:spcBef>
                <a:spcPts val="2133"/>
              </a:spcBef>
              <a:spcAft>
                <a:spcPts val="0"/>
              </a:spcAft>
              <a:buSzPts val="1400"/>
              <a:buFont typeface="Nunito"/>
              <a:buChar char="○"/>
              <a:defRPr>
                <a:latin typeface="Nunito"/>
                <a:ea typeface="Nunito"/>
                <a:cs typeface="Nunito"/>
                <a:sym typeface="Nunito"/>
              </a:defRPr>
            </a:lvl8pPr>
            <a:lvl9pPr marL="5486263" lvl="8" indent="-423323" rtl="0">
              <a:spcBef>
                <a:spcPts val="2133"/>
              </a:spcBef>
              <a:spcAft>
                <a:spcPts val="2133"/>
              </a:spcAft>
              <a:buSzPts val="1400"/>
              <a:buFont typeface="Nunito"/>
              <a:buChar char="■"/>
              <a:defRPr>
                <a:latin typeface="Nunito"/>
                <a:ea typeface="Nunito"/>
                <a:cs typeface="Nunito"/>
                <a:sym typeface="Nunito"/>
              </a:defRPr>
            </a:lvl9pPr>
          </a:lstStyle>
          <a:p>
            <a:endParaRPr/>
          </a:p>
        </p:txBody>
      </p:sp>
      <p:sp>
        <p:nvSpPr>
          <p:cNvPr id="23" name="Google Shape;2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4" name="Google Shape;24;p4"/>
          <p:cNvPicPr preferRelativeResize="0"/>
          <p:nvPr/>
        </p:nvPicPr>
        <p:blipFill>
          <a:blip r:embed="rId2">
            <a:alphaModFix amt="31000"/>
          </a:blip>
          <a:stretch>
            <a:fillRect/>
          </a:stretch>
        </p:blipFill>
        <p:spPr>
          <a:xfrm>
            <a:off x="52167" y="6308900"/>
            <a:ext cx="646333" cy="482600"/>
          </a:xfrm>
          <a:prstGeom prst="rect">
            <a:avLst/>
          </a:prstGeom>
          <a:noFill/>
          <a:ln>
            <a:noFill/>
          </a:ln>
        </p:spPr>
      </p:pic>
      <p:sp>
        <p:nvSpPr>
          <p:cNvPr id="25" name="Google Shape;25;p4"/>
          <p:cNvSpPr txBox="1">
            <a:spLocks noGrp="1"/>
          </p:cNvSpPr>
          <p:nvPr>
            <p:ph type="body" idx="2"/>
          </p:nvPr>
        </p:nvSpPr>
        <p:spPr>
          <a:xfrm>
            <a:off x="792800" y="6207300"/>
            <a:ext cx="10606400" cy="4336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SzPts val="1000"/>
              <a:buChar char="●"/>
              <a:defRPr sz="1333"/>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697274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9" name="Google Shape;29;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1901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31"/>
        <p:cNvGrpSpPr/>
        <p:nvPr/>
      </p:nvGrpSpPr>
      <p:grpSpPr>
        <a:xfrm>
          <a:off x="0" y="0"/>
          <a:ext cx="0" cy="0"/>
          <a:chOff x="0" y="0"/>
          <a:chExt cx="0" cy="0"/>
        </a:xfrm>
      </p:grpSpPr>
      <p:sp>
        <p:nvSpPr>
          <p:cNvPr id="33" name="Google Shape;33;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 name="Shape 72">
            <a:extLst>
              <a:ext uri="{FF2B5EF4-FFF2-40B4-BE49-F238E27FC236}">
                <a16:creationId xmlns:a16="http://schemas.microsoft.com/office/drawing/2014/main" id="{501355FC-3063-4147-B70F-B8D5CB107363}"/>
              </a:ext>
            </a:extLst>
          </p:cNvPr>
          <p:cNvSpPr/>
          <p:nvPr userDrawn="1"/>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5" name="Shape 73">
            <a:extLst>
              <a:ext uri="{FF2B5EF4-FFF2-40B4-BE49-F238E27FC236}">
                <a16:creationId xmlns:a16="http://schemas.microsoft.com/office/drawing/2014/main" id="{CD93437D-7E4D-9245-A24C-483A0E43C4B8}"/>
              </a:ext>
            </a:extLst>
          </p:cNvPr>
          <p:cNvSpPr/>
          <p:nvPr userDrawn="1"/>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6" name="Shape 74">
            <a:extLst>
              <a:ext uri="{FF2B5EF4-FFF2-40B4-BE49-F238E27FC236}">
                <a16:creationId xmlns:a16="http://schemas.microsoft.com/office/drawing/2014/main" id="{A790C678-42C9-1945-8006-923E25285B13}"/>
              </a:ext>
            </a:extLst>
          </p:cNvPr>
          <p:cNvSpPr txBox="1">
            <a:spLocks/>
          </p:cNvSpPr>
          <p:nvPr userDrawn="1"/>
        </p:nvSpPr>
        <p:spPr>
          <a:xfrm>
            <a:off x="476251" y="120079"/>
            <a:ext cx="11239500" cy="8318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Nunito"/>
              <a:buNone/>
              <a:defRPr sz="4400" b="0" i="0" u="none" strike="noStrike" cap="none">
                <a:solidFill>
                  <a:srgbClr val="0433FF"/>
                </a:solidFill>
                <a:latin typeface="Gill Sans MT" charset="0"/>
                <a:ea typeface="Gill Sans MT" charset="0"/>
                <a:cs typeface="Gill Sans MT" charset="0"/>
                <a:sym typeface="Palatino Linotyp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defTabSz="914400" hangingPunct="1"/>
            <a:r>
              <a:rPr lang="en-US"/>
              <a:t>Title Text</a:t>
            </a:r>
            <a:endParaRPr lang="en-US" dirty="0"/>
          </a:p>
        </p:txBody>
      </p:sp>
    </p:spTree>
    <p:extLst>
      <p:ext uri="{BB962C8B-B14F-4D97-AF65-F5344CB8AC3E}">
        <p14:creationId xmlns:p14="http://schemas.microsoft.com/office/powerpoint/2010/main" val="119229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6" name="Google Shape;36;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44508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133"/>
          </a:p>
        </p:txBody>
      </p:sp>
      <p:sp>
        <p:nvSpPr>
          <p:cNvPr id="39" name="Google Shape;39;p8"/>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0" name="Google Shape;40;p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1" name="Google Shape;41;p8"/>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2" name="Google Shape;42;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10608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476251" y="2597150"/>
            <a:ext cx="11239500" cy="1670050"/>
          </a:xfrm>
          <a:prstGeom prst="rect">
            <a:avLst/>
          </a:prstGeom>
        </p:spPr>
        <p:txBody>
          <a:bodyPr/>
          <a:lstStyle>
            <a:lvl1pPr>
              <a:defRPr>
                <a:solidFill>
                  <a:schemeClr val="tx1">
                    <a:lumMod val="50000"/>
                  </a:schemeClr>
                </a:solidFill>
                <a:latin typeface="Gill Sans MT" charset="0"/>
                <a:ea typeface="Gill Sans MT" charset="0"/>
                <a:cs typeface="Gill Sans MT" charset="0"/>
                <a:sym typeface="Bodoni SvtyTwo ITC TT-Book"/>
              </a:defRPr>
            </a:lvl1pPr>
          </a:lstStyle>
          <a:p>
            <a:r>
              <a:rPr dirty="0"/>
              <a:t>Title Text</a:t>
            </a:r>
          </a:p>
        </p:txBody>
      </p:sp>
      <p:sp>
        <p:nvSpPr>
          <p:cNvPr id="44" name="Shape 44"/>
          <p:cNvSpPr>
            <a:spLocks noGrp="1"/>
          </p:cNvSpPr>
          <p:nvPr>
            <p:ph type="sldNum" sz="quarter" idx="2"/>
          </p:nvPr>
        </p:nvSpPr>
        <p:spPr>
          <a:xfrm>
            <a:off x="5988050" y="6592729"/>
            <a:ext cx="440742" cy="254000"/>
          </a:xfrm>
          <a:prstGeom prst="rect">
            <a:avLst/>
          </a:prstGeom>
        </p:spPr>
        <p:txBody>
          <a:bodyPr/>
          <a:lstStyle/>
          <a:p>
            <a:fld id="{86CB4B4D-7CA3-9044-876B-883B54F8677D}" type="slidenum">
              <a:rPr/>
              <a:pPr/>
              <a:t>‹#›</a:t>
            </a:fld>
            <a:endParaRPr dirty="0"/>
          </a:p>
        </p:txBody>
      </p:sp>
      <p:pic>
        <p:nvPicPr>
          <p:cNvPr id="7" name="Google Shape;65;p1">
            <a:extLst>
              <a:ext uri="{FF2B5EF4-FFF2-40B4-BE49-F238E27FC236}">
                <a16:creationId xmlns:a16="http://schemas.microsoft.com/office/drawing/2014/main" id="{E89D381D-E543-7540-85A8-E0AA0D86BF48}"/>
              </a:ext>
            </a:extLst>
          </p:cNvPr>
          <p:cNvPicPr preferRelativeResize="0"/>
          <p:nvPr userDrawn="1"/>
        </p:nvPicPr>
        <p:blipFill rotWithShape="1">
          <a:blip r:embed="rId2">
            <a:alphaModFix/>
          </a:blip>
          <a:srcRect l="13636" r="13915" b="3251"/>
          <a:stretch/>
        </p:blipFill>
        <p:spPr>
          <a:xfrm>
            <a:off x="11167532" y="6165172"/>
            <a:ext cx="1024468" cy="684031"/>
          </a:xfrm>
          <a:prstGeom prst="rect">
            <a:avLst/>
          </a:prstGeom>
          <a:noFill/>
          <a:ln>
            <a:noFill/>
          </a:ln>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45" name="Google Shape;4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8213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0"/>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8" name="Google Shape;48;p10"/>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49" name="Google Shape;49;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0533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49521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1" userDrawn="1">
  <p:cSld name="Title and body 1">
    <p:spTree>
      <p:nvGrpSpPr>
        <p:cNvPr id="1" name="Shape 52"/>
        <p:cNvGrpSpPr/>
        <p:nvPr/>
      </p:nvGrpSpPr>
      <p:grpSpPr>
        <a:xfrm>
          <a:off x="0" y="0"/>
          <a:ext cx="0" cy="0"/>
          <a:chOff x="0" y="0"/>
          <a:chExt cx="0" cy="0"/>
        </a:xfrm>
      </p:grpSpPr>
      <p:sp>
        <p:nvSpPr>
          <p:cNvPr id="55" name="Google Shape;55;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8" name="Google Shape;58;p12"/>
          <p:cNvSpPr txBox="1">
            <a:spLocks noGrp="1"/>
          </p:cNvSpPr>
          <p:nvPr>
            <p:ph type="body" idx="2"/>
          </p:nvPr>
        </p:nvSpPr>
        <p:spPr>
          <a:xfrm>
            <a:off x="792800" y="6207300"/>
            <a:ext cx="10606400" cy="433600"/>
          </a:xfrm>
          <a:prstGeom prst="rect">
            <a:avLst/>
          </a:prstGeom>
        </p:spPr>
        <p:txBody>
          <a:bodyPr spcFirstLastPara="1" wrap="square" lIns="91425" tIns="91425" rIns="91425" bIns="91425" anchor="t" anchorCtr="0">
            <a:noAutofit/>
          </a:bodyPr>
          <a:lstStyle>
            <a:lvl1pPr marL="609585" lvl="0" indent="-389457" rtl="0">
              <a:spcBef>
                <a:spcPts val="0"/>
              </a:spcBef>
              <a:spcAft>
                <a:spcPts val="0"/>
              </a:spcAft>
              <a:buSzPts val="1000"/>
              <a:buChar char="●"/>
              <a:defRPr sz="1333"/>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8" name="Shape 72">
            <a:extLst>
              <a:ext uri="{FF2B5EF4-FFF2-40B4-BE49-F238E27FC236}">
                <a16:creationId xmlns:a16="http://schemas.microsoft.com/office/drawing/2014/main" id="{492E1AE1-CF1C-984D-9431-5A15B97AD867}"/>
              </a:ext>
            </a:extLst>
          </p:cNvPr>
          <p:cNvSpPr/>
          <p:nvPr userDrawn="1"/>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9" name="Shape 73">
            <a:extLst>
              <a:ext uri="{FF2B5EF4-FFF2-40B4-BE49-F238E27FC236}">
                <a16:creationId xmlns:a16="http://schemas.microsoft.com/office/drawing/2014/main" id="{C930FF6A-7C88-FE44-8F21-1E601E5D458D}"/>
              </a:ext>
            </a:extLst>
          </p:cNvPr>
          <p:cNvSpPr/>
          <p:nvPr userDrawn="1"/>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10" name="Shape 74">
            <a:extLst>
              <a:ext uri="{FF2B5EF4-FFF2-40B4-BE49-F238E27FC236}">
                <a16:creationId xmlns:a16="http://schemas.microsoft.com/office/drawing/2014/main" id="{3D37F7E3-7964-5B48-99A1-6B7F193EE976}"/>
              </a:ext>
            </a:extLst>
          </p:cNvPr>
          <p:cNvSpPr txBox="1">
            <a:spLocks/>
          </p:cNvSpPr>
          <p:nvPr userDrawn="1"/>
        </p:nvSpPr>
        <p:spPr>
          <a:xfrm>
            <a:off x="476251" y="120079"/>
            <a:ext cx="11239500" cy="83185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Nunito"/>
              <a:buNone/>
              <a:defRPr sz="4400" b="0" i="0" u="none" strike="noStrike" cap="none">
                <a:solidFill>
                  <a:srgbClr val="0433FF"/>
                </a:solidFill>
                <a:latin typeface="Gill Sans MT" charset="0"/>
                <a:ea typeface="Gill Sans MT" charset="0"/>
                <a:cs typeface="Gill Sans MT" charset="0"/>
                <a:sym typeface="Palatino Linotyp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914400" hangingPunct="1"/>
            <a:endParaRPr lang="en-US" dirty="0"/>
          </a:p>
        </p:txBody>
      </p:sp>
      <p:sp>
        <p:nvSpPr>
          <p:cNvPr id="11" name="Shape 75">
            <a:extLst>
              <a:ext uri="{FF2B5EF4-FFF2-40B4-BE49-F238E27FC236}">
                <a16:creationId xmlns:a16="http://schemas.microsoft.com/office/drawing/2014/main" id="{2F854A30-9104-DB48-81B1-EFE5E5891B10}"/>
              </a:ext>
            </a:extLst>
          </p:cNvPr>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6210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51" name="Shape 51"/>
          <p:cNvSpPr/>
          <p:nvPr/>
        </p:nvSpPr>
        <p:spPr>
          <a:xfrm>
            <a:off x="476250" y="3429000"/>
            <a:ext cx="5321600"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2" name="Shape 52"/>
          <p:cNvSpPr/>
          <p:nvPr/>
        </p:nvSpPr>
        <p:spPr>
          <a:xfrm>
            <a:off x="476251" y="1949450"/>
            <a:ext cx="5321547"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53" name="Shape 53"/>
          <p:cNvSpPr>
            <a:spLocks noGrp="1"/>
          </p:cNvSpPr>
          <p:nvPr>
            <p:ph type="body" sz="quarter" idx="13"/>
          </p:nvPr>
        </p:nvSpPr>
        <p:spPr>
          <a:xfrm>
            <a:off x="476250" y="1524888"/>
            <a:ext cx="5321300" cy="354712"/>
          </a:xfrm>
          <a:prstGeom prst="rect">
            <a:avLst/>
          </a:prstGeom>
        </p:spPr>
        <p:txBody>
          <a:bodyPr anchor="b">
            <a:spAutoFit/>
          </a:bodyPr>
          <a:lstStyle>
            <a:lvl1pPr marL="0" indent="0">
              <a:lnSpc>
                <a:spcPct val="110000"/>
              </a:lnSpc>
              <a:spcBef>
                <a:spcPts val="0"/>
              </a:spcBef>
              <a:buClrTx/>
              <a:buSzTx/>
              <a:buFontTx/>
              <a:buNone/>
              <a:defRPr sz="1600" i="1"/>
            </a:lvl1pPr>
          </a:lstStyle>
          <a:p>
            <a:r>
              <a:t>Lorem Ipsum Dolor</a:t>
            </a:r>
          </a:p>
        </p:txBody>
      </p:sp>
      <p:sp>
        <p:nvSpPr>
          <p:cNvPr id="54" name="Shape 54"/>
          <p:cNvSpPr>
            <a:spLocks noGrp="1"/>
          </p:cNvSpPr>
          <p:nvPr>
            <p:ph type="pic" sz="half" idx="14"/>
          </p:nvPr>
        </p:nvSpPr>
        <p:spPr>
          <a:xfrm>
            <a:off x="6318061" y="474663"/>
            <a:ext cx="5270501" cy="5899150"/>
          </a:xfrm>
          <a:prstGeom prst="rect">
            <a:avLst/>
          </a:prstGeom>
          <a:ln w="9525">
            <a:round/>
          </a:ln>
        </p:spPr>
        <p:txBody>
          <a:bodyPr lIns="91439" tIns="45719" rIns="91439" bIns="45719" anchor="t">
            <a:noAutofit/>
          </a:bodyPr>
          <a:lstStyle/>
          <a:p>
            <a:endParaRPr/>
          </a:p>
        </p:txBody>
      </p:sp>
      <p:sp>
        <p:nvSpPr>
          <p:cNvPr id="55" name="Shape 55"/>
          <p:cNvSpPr>
            <a:spLocks noGrp="1"/>
          </p:cNvSpPr>
          <p:nvPr>
            <p:ph type="title"/>
          </p:nvPr>
        </p:nvSpPr>
        <p:spPr>
          <a:xfrm>
            <a:off x="476250" y="1987550"/>
            <a:ext cx="5321300" cy="1403350"/>
          </a:xfrm>
          <a:prstGeom prst="rect">
            <a:avLst/>
          </a:prstGeom>
        </p:spPr>
        <p:txBody>
          <a:bodyPr/>
          <a:lstStyle>
            <a:lvl1pPr algn="l">
              <a:defRPr sz="3900">
                <a:latin typeface="+mn-lt"/>
                <a:ea typeface="+mn-ea"/>
                <a:cs typeface="+mn-cs"/>
                <a:sym typeface="Bodoni SvtyTwo ITC TT-Book"/>
              </a:defRPr>
            </a:lvl1pPr>
          </a:lstStyle>
          <a:p>
            <a:r>
              <a:t>Title Text</a:t>
            </a:r>
          </a:p>
        </p:txBody>
      </p:sp>
      <p:sp>
        <p:nvSpPr>
          <p:cNvPr id="56" name="Shape 56"/>
          <p:cNvSpPr>
            <a:spLocks noGrp="1"/>
          </p:cNvSpPr>
          <p:nvPr>
            <p:ph type="body" sz="quarter" idx="1"/>
          </p:nvPr>
        </p:nvSpPr>
        <p:spPr>
          <a:xfrm>
            <a:off x="476250" y="3543300"/>
            <a:ext cx="5321300" cy="2819400"/>
          </a:xfrm>
          <a:prstGeom prst="rect">
            <a:avLst/>
          </a:prstGeom>
        </p:spPr>
        <p:txBody>
          <a:bodyPr anchor="t"/>
          <a:lstStyle>
            <a:lvl1pPr marL="0" indent="0">
              <a:spcBef>
                <a:spcPts val="0"/>
              </a:spcBef>
              <a:buClrTx/>
              <a:buSzTx/>
              <a:buFontTx/>
              <a:buNone/>
              <a:defRPr sz="1600"/>
            </a:lvl1pPr>
            <a:lvl2pPr marL="0" indent="114300">
              <a:spcBef>
                <a:spcPts val="0"/>
              </a:spcBef>
              <a:buClrTx/>
              <a:buSzTx/>
              <a:buFontTx/>
              <a:buNone/>
              <a:defRPr sz="1600"/>
            </a:lvl2pPr>
            <a:lvl3pPr marL="0" indent="228600">
              <a:spcBef>
                <a:spcPts val="0"/>
              </a:spcBef>
              <a:buClrTx/>
              <a:buSzTx/>
              <a:buFontTx/>
              <a:buNone/>
              <a:defRPr sz="1600"/>
            </a:lvl3pPr>
            <a:lvl4pPr marL="0" indent="342900">
              <a:spcBef>
                <a:spcPts val="0"/>
              </a:spcBef>
              <a:buClrTx/>
              <a:buSzTx/>
              <a:buFontTx/>
              <a:buNone/>
              <a:defRPr sz="1600"/>
            </a:lvl4pPr>
            <a:lvl5pPr marL="0" indent="457200">
              <a:spcBef>
                <a:spcPts val="0"/>
              </a:spcBef>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r>
              <a:t>Title Text</a:t>
            </a:r>
          </a:p>
        </p:txBody>
      </p:sp>
      <p:sp>
        <p:nvSpPr>
          <p:cNvPr id="65" name="Shape 65"/>
          <p:cNvSpPr>
            <a:spLocks noGrp="1"/>
          </p:cNvSpPr>
          <p:nvPr>
            <p:ph type="sldNum" sz="quarter" idx="2"/>
          </p:nvPr>
        </p:nvSpPr>
        <p:spPr>
          <a:xfrm>
            <a:off x="5978720" y="6604000"/>
            <a:ext cx="543379" cy="254000"/>
          </a:xfrm>
          <a:prstGeom prst="rect">
            <a:avLst/>
          </a:prstGeom>
        </p:spPr>
        <p:txBody>
          <a:bodyPr/>
          <a:lstStyle/>
          <a:p>
            <a:fld id="{86CB4B4D-7CA3-9044-876B-883B54F8677D}" type="slidenum">
              <a:rPr/>
              <a:p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normAutofit/>
          </a:bodyPr>
          <a:lstStyle>
            <a:lvl1pPr>
              <a:defRPr sz="4400" b="0">
                <a:solidFill>
                  <a:srgbClr val="0433FF"/>
                </a:solidFill>
                <a:latin typeface="Gill Sans MT" charset="0"/>
                <a:ea typeface="Gill Sans MT" charset="0"/>
                <a:cs typeface="Gill Sans MT" charset="0"/>
                <a:sym typeface="Palatino Linotype"/>
              </a:defRPr>
            </a:lvl1pPr>
          </a:lstStyle>
          <a:p>
            <a:r>
              <a:rPr dirty="0"/>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sz="2400">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sz="2200">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sz="2000">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sz="1800">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 name="Shape 65"/>
          <p:cNvSpPr>
            <a:spLocks noGrp="1"/>
          </p:cNvSpPr>
          <p:nvPr>
            <p:ph type="sldNum" sz="quarter" idx="2"/>
          </p:nvPr>
        </p:nvSpPr>
        <p:spPr>
          <a:xfrm>
            <a:off x="11405753" y="6575314"/>
            <a:ext cx="449820" cy="272180"/>
          </a:xfrm>
          <a:prstGeom prst="rect">
            <a:avLst/>
          </a:prstGeom>
        </p:spPr>
        <p:txBody>
          <a:bodyPr/>
          <a:lstStyle/>
          <a:p>
            <a:fld id="{86CB4B4D-7CA3-9044-876B-883B54F8677D}" type="slidenum">
              <a:rPr/>
              <a:p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mp; Bullets">
    <p:bg>
      <p:bgPr>
        <a:solidFill>
          <a:srgbClr val="FFFFFF"/>
        </a:solidFill>
        <a:effectLst/>
      </p:bgPr>
    </p:bg>
    <p:spTree>
      <p:nvGrpSpPr>
        <p:cNvPr id="1" name=""/>
        <p:cNvGrpSpPr/>
        <p:nvPr/>
      </p:nvGrpSpPr>
      <p:grpSpPr>
        <a:xfrm>
          <a:off x="0" y="0"/>
          <a:ext cx="0" cy="0"/>
          <a:chOff x="0" y="0"/>
          <a:chExt cx="0" cy="0"/>
        </a:xfrm>
      </p:grpSpPr>
      <p:sp>
        <p:nvSpPr>
          <p:cNvPr id="72" name="Shape 72"/>
          <p:cNvSpPr/>
          <p:nvPr/>
        </p:nvSpPr>
        <p:spPr>
          <a:xfrm>
            <a:off x="476251" y="989857"/>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3" name="Shape 73"/>
          <p:cNvSpPr/>
          <p:nvPr/>
        </p:nvSpPr>
        <p:spPr>
          <a:xfrm>
            <a:off x="476251" y="82361"/>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74" name="Shape 74"/>
          <p:cNvSpPr>
            <a:spLocks noGrp="1"/>
          </p:cNvSpPr>
          <p:nvPr>
            <p:ph type="title"/>
          </p:nvPr>
        </p:nvSpPr>
        <p:spPr>
          <a:xfrm>
            <a:off x="476251" y="120079"/>
            <a:ext cx="11239500" cy="831850"/>
          </a:xfrm>
          <a:prstGeom prst="rect">
            <a:avLst/>
          </a:prstGeom>
        </p:spPr>
        <p:txBody>
          <a:bodyPr/>
          <a:lstStyle>
            <a:lvl1pPr>
              <a:defRPr b="0">
                <a:solidFill>
                  <a:srgbClr val="0433FF"/>
                </a:solidFill>
                <a:latin typeface="Gill Sans MT" charset="0"/>
                <a:ea typeface="Gill Sans MT" charset="0"/>
                <a:cs typeface="Gill Sans MT" charset="0"/>
                <a:sym typeface="Palatino Linotype"/>
              </a:defRPr>
            </a:lvl1pPr>
          </a:lstStyle>
          <a:p>
            <a:r>
              <a:t>Title Text</a:t>
            </a:r>
          </a:p>
        </p:txBody>
      </p:sp>
      <p:sp>
        <p:nvSpPr>
          <p:cNvPr id="75" name="Shape 75"/>
          <p:cNvSpPr>
            <a:spLocks noGrp="1"/>
          </p:cNvSpPr>
          <p:nvPr>
            <p:ph type="body" idx="1" hasCustomPrompt="1"/>
          </p:nvPr>
        </p:nvSpPr>
        <p:spPr>
          <a:xfrm>
            <a:off x="616072" y="1240331"/>
            <a:ext cx="11239501" cy="4858844"/>
          </a:xfrm>
          <a:prstGeom prst="rect">
            <a:avLst/>
          </a:prstGeom>
        </p:spPr>
        <p:txBody>
          <a:bodyPr/>
          <a:lstStyle>
            <a:lvl1pPr marL="3048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1pPr>
            <a:lvl2pPr marL="6096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2pPr>
            <a:lvl3pPr marL="9144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3pPr>
            <a:lvl4pPr marL="12192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4pPr>
            <a:lvl5pPr marL="1524000" indent="-304800">
              <a:buSzPct val="100000"/>
              <a:buFont typeface="Arial" panose="020B0604020202020204" pitchFamily="34" charset="0"/>
              <a:buChar char="•"/>
              <a:defRPr>
                <a:solidFill>
                  <a:schemeClr val="tx1"/>
                </a:solidFill>
                <a:latin typeface="Gill Sans MT" charset="0"/>
                <a:ea typeface="Gill Sans MT" charset="0"/>
                <a:cs typeface="Gill Sans MT" charset="0"/>
                <a:sym typeface="Palatino Linotyp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77" name="pasted-image.png"/>
          <p:cNvPicPr>
            <a:picLocks noChangeAspect="1"/>
          </p:cNvPicPr>
          <p:nvPr/>
        </p:nvPicPr>
        <p:blipFill>
          <a:blip r:embed="rId2"/>
          <a:stretch>
            <a:fillRect/>
          </a:stretch>
        </p:blipFill>
        <p:spPr>
          <a:xfrm>
            <a:off x="11243952" y="6153865"/>
            <a:ext cx="839822" cy="627067"/>
          </a:xfrm>
          <a:prstGeom prst="rect">
            <a:avLst/>
          </a:prstGeom>
          <a:ln w="12700">
            <a:miter lim="400000"/>
          </a:ln>
        </p:spPr>
      </p:pic>
      <p:sp>
        <p:nvSpPr>
          <p:cNvPr id="9" name="Shape 65"/>
          <p:cNvSpPr>
            <a:spLocks noGrp="1"/>
          </p:cNvSpPr>
          <p:nvPr>
            <p:ph type="sldNum" sz="quarter" idx="2"/>
          </p:nvPr>
        </p:nvSpPr>
        <p:spPr>
          <a:xfrm>
            <a:off x="5988050" y="6579866"/>
            <a:ext cx="449820" cy="27218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39456716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84" name="Shape 84"/>
          <p:cNvSpPr/>
          <p:nvPr/>
        </p:nvSpPr>
        <p:spPr>
          <a:xfrm>
            <a:off x="476251" y="15240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5" name="Shape 85"/>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p>
        </p:txBody>
      </p:sp>
      <p:sp>
        <p:nvSpPr>
          <p:cNvPr id="86" name="Shape 86"/>
          <p:cNvSpPr>
            <a:spLocks noGrp="1"/>
          </p:cNvSpPr>
          <p:nvPr>
            <p:ph type="pic" sz="half" idx="13"/>
          </p:nvPr>
        </p:nvSpPr>
        <p:spPr>
          <a:xfrm>
            <a:off x="6318251" y="1868201"/>
            <a:ext cx="5397500" cy="4464051"/>
          </a:xfrm>
          <a:prstGeom prst="rect">
            <a:avLst/>
          </a:prstGeom>
          <a:ln w="9525">
            <a:round/>
          </a:ln>
        </p:spPr>
        <p:txBody>
          <a:bodyPr lIns="91439" tIns="45719" rIns="91439" bIns="45719" anchor="t">
            <a:noAutofit/>
          </a:bodyPr>
          <a:lstStyle/>
          <a:p>
            <a:endParaRPr/>
          </a:p>
        </p:txBody>
      </p:sp>
      <p:sp>
        <p:nvSpPr>
          <p:cNvPr id="87" name="Shape 87"/>
          <p:cNvSpPr>
            <a:spLocks noGrp="1"/>
          </p:cNvSpPr>
          <p:nvPr>
            <p:ph type="title"/>
          </p:nvPr>
        </p:nvSpPr>
        <p:spPr>
          <a:prstGeom prst="rect">
            <a:avLst/>
          </a:prstGeom>
        </p:spPr>
        <p:txBody>
          <a:bodyPr/>
          <a:lstStyle>
            <a:lvl1pPr>
              <a:defRPr>
                <a:latin typeface="+mn-lt"/>
                <a:ea typeface="+mn-ea"/>
                <a:cs typeface="+mn-cs"/>
                <a:sym typeface="Bodoni SvtyTwo ITC TT-Book"/>
              </a:defRPr>
            </a:lvl1pPr>
          </a:lstStyle>
          <a:p>
            <a:r>
              <a:t>Title Text</a:t>
            </a:r>
          </a:p>
        </p:txBody>
      </p:sp>
      <p:sp>
        <p:nvSpPr>
          <p:cNvPr id="88" name="Shape 88"/>
          <p:cNvSpPr>
            <a:spLocks noGrp="1"/>
          </p:cNvSpPr>
          <p:nvPr>
            <p:ph type="body" sz="half" idx="1"/>
          </p:nvPr>
        </p:nvSpPr>
        <p:spPr>
          <a:xfrm>
            <a:off x="476250" y="1898650"/>
            <a:ext cx="5454650" cy="4464050"/>
          </a:xfrm>
          <a:prstGeom prst="rect">
            <a:avLst/>
          </a:prstGeom>
        </p:spPr>
        <p:txBody>
          <a:bodyPr/>
          <a:lstStyle>
            <a:lvl1pPr marL="254000" indent="-254000">
              <a:spcBef>
                <a:spcPts val="1250"/>
              </a:spcBef>
              <a:buSzPct val="65000"/>
              <a:defRPr sz="2100">
                <a:latin typeface="Lantinghei SC Extralight"/>
                <a:ea typeface="Lantinghei SC Extralight"/>
                <a:cs typeface="Lantinghei SC Extralight"/>
                <a:sym typeface="Lantinghei SC Extralight"/>
              </a:defRPr>
            </a:lvl1pPr>
            <a:lvl2pPr marL="508000" indent="-254000">
              <a:spcBef>
                <a:spcPts val="1250"/>
              </a:spcBef>
              <a:buSzPct val="65000"/>
              <a:defRPr sz="2100">
                <a:latin typeface="Lantinghei SC Extralight"/>
                <a:ea typeface="Lantinghei SC Extralight"/>
                <a:cs typeface="Lantinghei SC Extralight"/>
                <a:sym typeface="Lantinghei SC Extralight"/>
              </a:defRPr>
            </a:lvl2pPr>
            <a:lvl3pPr marL="762000" indent="-254000">
              <a:spcBef>
                <a:spcPts val="1250"/>
              </a:spcBef>
              <a:buSzPct val="65000"/>
              <a:defRPr sz="2100">
                <a:latin typeface="Lantinghei SC Extralight"/>
                <a:ea typeface="Lantinghei SC Extralight"/>
                <a:cs typeface="Lantinghei SC Extralight"/>
                <a:sym typeface="Lantinghei SC Extralight"/>
              </a:defRPr>
            </a:lvl3pPr>
            <a:lvl4pPr marL="1016000" indent="-254000">
              <a:spcBef>
                <a:spcPts val="1250"/>
              </a:spcBef>
              <a:buSzPct val="65000"/>
              <a:defRPr sz="2100">
                <a:latin typeface="Lantinghei SC Extralight"/>
                <a:ea typeface="Lantinghei SC Extralight"/>
                <a:cs typeface="Lantinghei SC Extralight"/>
                <a:sym typeface="Lantinghei SC Extralight"/>
              </a:defRPr>
            </a:lvl4pPr>
            <a:lvl5pPr marL="1270000" indent="-254000">
              <a:spcBef>
                <a:spcPts val="1250"/>
              </a:spcBef>
              <a:buSzPct val="65000"/>
              <a:defRPr sz="2100">
                <a:latin typeface="Lantinghei SC Extralight"/>
                <a:ea typeface="Lantinghei SC Extralight"/>
                <a:cs typeface="Lantinghei SC Extralight"/>
                <a:sym typeface="Lantinghei SC Extralight"/>
              </a:defRPr>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96" name="Shape 96"/>
          <p:cNvSpPr>
            <a:spLocks noGrp="1"/>
          </p:cNvSpPr>
          <p:nvPr>
            <p:ph type="body" idx="1"/>
          </p:nvPr>
        </p:nvSpPr>
        <p:spPr>
          <a:xfrm>
            <a:off x="476251" y="889000"/>
            <a:ext cx="11239500" cy="5073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04" name="Shape 104"/>
          <p:cNvSpPr>
            <a:spLocks noGrp="1"/>
          </p:cNvSpPr>
          <p:nvPr>
            <p:ph type="pic" sz="quarter" idx="13"/>
          </p:nvPr>
        </p:nvSpPr>
        <p:spPr>
          <a:xfrm>
            <a:off x="6281350" y="3393907"/>
            <a:ext cx="5362901" cy="2952751"/>
          </a:xfrm>
          <a:prstGeom prst="rect">
            <a:avLst/>
          </a:prstGeom>
          <a:ln w="9525">
            <a:round/>
          </a:ln>
        </p:spPr>
        <p:txBody>
          <a:bodyPr lIns="91439" tIns="45719" rIns="91439" bIns="45719" anchor="t">
            <a:noAutofit/>
          </a:bodyPr>
          <a:lstStyle/>
          <a:p>
            <a:endParaRPr/>
          </a:p>
        </p:txBody>
      </p:sp>
      <p:sp>
        <p:nvSpPr>
          <p:cNvPr id="105" name="Shape 105"/>
          <p:cNvSpPr>
            <a:spLocks noGrp="1"/>
          </p:cNvSpPr>
          <p:nvPr>
            <p:ph type="pic" sz="quarter" idx="14"/>
          </p:nvPr>
        </p:nvSpPr>
        <p:spPr>
          <a:xfrm>
            <a:off x="6284334" y="444500"/>
            <a:ext cx="5365751" cy="2476500"/>
          </a:xfrm>
          <a:prstGeom prst="rect">
            <a:avLst/>
          </a:prstGeom>
          <a:ln w="9525">
            <a:round/>
          </a:ln>
        </p:spPr>
        <p:txBody>
          <a:bodyPr lIns="91439" tIns="45719" rIns="91439" bIns="45719" anchor="t">
            <a:noAutofit/>
          </a:bodyPr>
          <a:lstStyle/>
          <a:p>
            <a:endParaRPr/>
          </a:p>
        </p:txBody>
      </p:sp>
      <p:sp>
        <p:nvSpPr>
          <p:cNvPr id="106" name="Shape 106"/>
          <p:cNvSpPr>
            <a:spLocks noGrp="1"/>
          </p:cNvSpPr>
          <p:nvPr>
            <p:ph type="pic" sz="half" idx="15"/>
          </p:nvPr>
        </p:nvSpPr>
        <p:spPr>
          <a:xfrm>
            <a:off x="436569" y="444500"/>
            <a:ext cx="5397501" cy="5905500"/>
          </a:xfrm>
          <a:prstGeom prst="rect">
            <a:avLst/>
          </a:prstGeom>
          <a:ln w="9525">
            <a:round/>
          </a:ln>
        </p:spPr>
        <p:txBody>
          <a:bodyPr lIns="91439" tIns="45719" rIns="91439" bIns="45719" anchor="t">
            <a:noAutofit/>
          </a:bodyPr>
          <a:lstStyle/>
          <a:p>
            <a:endParaRPr/>
          </a:p>
        </p:txBody>
      </p:sp>
      <p:sp>
        <p:nvSpPr>
          <p:cNvPr id="107" name="Shape 107"/>
          <p:cNvSpPr>
            <a:spLocks noGrp="1"/>
          </p:cNvSpPr>
          <p:nvPr>
            <p:ph type="sldNum" sz="quarter" idx="2"/>
          </p:nvPr>
        </p:nvSpPr>
        <p:spPr>
          <a:xfrm>
            <a:off x="5988051" y="6508750"/>
            <a:ext cx="209551" cy="254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hape 2"/>
          <p:cNvSpPr/>
          <p:nvPr/>
        </p:nvSpPr>
        <p:spPr>
          <a:xfrm>
            <a:off x="476251" y="153035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3" name="Shape 3"/>
          <p:cNvSpPr/>
          <p:nvPr/>
        </p:nvSpPr>
        <p:spPr>
          <a:xfrm>
            <a:off x="476251" y="444500"/>
            <a:ext cx="11247461" cy="0"/>
          </a:xfrm>
          <a:prstGeom prst="line">
            <a:avLst/>
          </a:prstGeom>
          <a:ln w="12700">
            <a:solidFill>
              <a:srgbClr val="444444">
                <a:alpha val="30000"/>
              </a:srgbClr>
            </a:solidFill>
            <a:miter lim="400000"/>
          </a:ln>
        </p:spPr>
        <p:txBody>
          <a:bodyPr lIns="25400" tIns="25400" rIns="25400" bIns="25400" anchor="ctr"/>
          <a:lstStyle/>
          <a:p>
            <a:pPr algn="l" defTabSz="228600">
              <a:defRPr sz="1200">
                <a:solidFill>
                  <a:srgbClr val="000000"/>
                </a:solidFill>
                <a:latin typeface="Helvetica"/>
                <a:ea typeface="Helvetica"/>
                <a:cs typeface="Helvetica"/>
                <a:sym typeface="Helvetica"/>
              </a:defRPr>
            </a:pPr>
            <a:endParaRPr sz="600">
              <a:latin typeface="Gill Sans MT" charset="0"/>
              <a:ea typeface="Gill Sans MT" charset="0"/>
              <a:cs typeface="Gill Sans MT" charset="0"/>
            </a:endParaRPr>
          </a:p>
        </p:txBody>
      </p:sp>
      <p:sp>
        <p:nvSpPr>
          <p:cNvPr id="4" name="Shape 4"/>
          <p:cNvSpPr>
            <a:spLocks noGrp="1"/>
          </p:cNvSpPr>
          <p:nvPr>
            <p:ph type="title"/>
          </p:nvPr>
        </p:nvSpPr>
        <p:spPr>
          <a:xfrm>
            <a:off x="476251" y="571500"/>
            <a:ext cx="11239500" cy="831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pic>
        <p:nvPicPr>
          <p:cNvPr id="5" name="gw_txt_4cp_pos_0.png"/>
          <p:cNvPicPr>
            <a:picLocks noChangeAspect="1"/>
          </p:cNvPicPr>
          <p:nvPr/>
        </p:nvPicPr>
        <p:blipFill>
          <a:blip r:embed="rId14"/>
          <a:stretch>
            <a:fillRect/>
          </a:stretch>
        </p:blipFill>
        <p:spPr>
          <a:xfrm>
            <a:off x="10634262" y="5714087"/>
            <a:ext cx="1516497" cy="1155065"/>
          </a:xfrm>
          <a:prstGeom prst="rect">
            <a:avLst/>
          </a:prstGeom>
          <a:ln w="12700">
            <a:miter lim="400000"/>
          </a:ln>
        </p:spPr>
      </p:pic>
      <p:sp>
        <p:nvSpPr>
          <p:cNvPr id="6" name="Shape 6"/>
          <p:cNvSpPr>
            <a:spLocks noGrp="1"/>
          </p:cNvSpPr>
          <p:nvPr>
            <p:ph type="body" idx="1"/>
          </p:nvPr>
        </p:nvSpPr>
        <p:spPr>
          <a:xfrm>
            <a:off x="476251" y="1847850"/>
            <a:ext cx="11239500" cy="42862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hape 44"/>
          <p:cNvSpPr>
            <a:spLocks noGrp="1"/>
          </p:cNvSpPr>
          <p:nvPr>
            <p:ph type="sldNum" sz="quarter" idx="4"/>
          </p:nvPr>
        </p:nvSpPr>
        <p:spPr>
          <a:xfrm>
            <a:off x="5988050" y="6592729"/>
            <a:ext cx="440742" cy="254000"/>
          </a:xfrm>
          <a:prstGeom prst="rect">
            <a:avLst/>
          </a:prstGeom>
        </p:spPr>
        <p:txBody>
          <a:bodyPr/>
          <a:lstStyle/>
          <a:p>
            <a:fld id="{86CB4B4D-7CA3-9044-876B-883B54F8677D}" type="slidenum">
              <a:rPr/>
              <a:pPr/>
              <a:t>‹#›</a:t>
            </a:fld>
            <a:endParaRPr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65" r:id="rId6"/>
    <p:sldLayoutId id="2147483655" r:id="rId7"/>
    <p:sldLayoutId id="2147483656" r:id="rId8"/>
    <p:sldLayoutId id="2147483657" r:id="rId9"/>
    <p:sldLayoutId id="2147483659" r:id="rId10"/>
    <p:sldLayoutId id="2147483664" r:id="rId11"/>
    <p:sldLayoutId id="2147483661" r:id="rId12"/>
  </p:sldLayoutIdLst>
  <p:transition spd="med"/>
  <p:hf hdr="0" ftr="0" dt="0"/>
  <p:txStyles>
    <p:titleStyle>
      <a:lvl1pPr marL="0" marR="0" indent="0" algn="ctr" defTabSz="412750" latinLnBrk="0">
        <a:lnSpc>
          <a:spcPct val="90000"/>
        </a:lnSpc>
        <a:spcBef>
          <a:spcPts val="1150"/>
        </a:spcBef>
        <a:spcAft>
          <a:spcPts val="0"/>
        </a:spcAft>
        <a:buClrTx/>
        <a:buSzTx/>
        <a:buFontTx/>
        <a:buNone/>
        <a:tabLst/>
        <a:defRPr sz="4900" b="0" i="0" u="none" strike="noStrike" cap="none" spc="0" baseline="0">
          <a:ln>
            <a:noFill/>
          </a:ln>
          <a:solidFill>
            <a:schemeClr val="bg1"/>
          </a:solidFill>
          <a:uFillTx/>
          <a:latin typeface="Gill Sans MT" charset="0"/>
          <a:ea typeface="Gill Sans MT" charset="0"/>
          <a:cs typeface="Gill Sans MT" charset="0"/>
          <a:sym typeface="Lantinghei SC Extralight"/>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p:titleStyle>
    <p:bodyStyle>
      <a:lvl1pPr marL="304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1pPr>
      <a:lvl2pPr marL="609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2pPr>
      <a:lvl3pPr marL="914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3pPr>
      <a:lvl4pPr marL="1219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4pPr>
      <a:lvl5pPr marL="15240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alatino"/>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a:buNone/>
              <a:defRPr sz="2800" b="1">
                <a:solidFill>
                  <a:schemeClr val="dk1"/>
                </a:solidFill>
                <a:latin typeface="Nunito"/>
                <a:ea typeface="Nunito"/>
                <a:cs typeface="Nunito"/>
                <a:sym typeface="Nuni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rtl="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09849607"/>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chart" Target="../charts/chart1.xml"/><Relationship Id="rId5" Type="http://schemas.openxmlformats.org/officeDocument/2006/relationships/hyperlink" Target="https://www.bigdataframework.org/business-drivers-for-big-data/"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22.em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8.emf"/><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notesSlide" Target="../notesSlides/notesSlide18.xml"/><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slideLayout" Target="../slideLayouts/slideLayout5.xml"/><Relationship Id="rId16" Type="http://schemas.openxmlformats.org/officeDocument/2006/relationships/image" Target="../media/image41.emf"/><Relationship Id="rId1" Type="http://schemas.openxmlformats.org/officeDocument/2006/relationships/tags" Target="../tags/tag10.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19" Type="http://schemas.openxmlformats.org/officeDocument/2006/relationships/image" Target="../media/image44.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notesSlide" Target="../notesSlides/notesSlide20.xml"/><Relationship Id="rId7" Type="http://schemas.openxmlformats.org/officeDocument/2006/relationships/image" Target="../media/image49.emf"/><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51.emf"/></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notesSlide" Target="../notesSlides/notesSlide21.xml"/><Relationship Id="rId21" Type="http://schemas.openxmlformats.org/officeDocument/2006/relationships/image" Target="../media/image83.png"/><Relationship Id="rId7" Type="http://schemas.openxmlformats.org/officeDocument/2006/relationships/image" Target="NULL"/><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slideLayout" Target="../slideLayouts/slideLayout5.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tags" Target="../tags/tag13.xml"/><Relationship Id="rId6" Type="http://schemas.openxmlformats.org/officeDocument/2006/relationships/image" Target="NULL"/><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NULL"/><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2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36.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9.emf"/><Relationship Id="rId11" Type="http://schemas.openxmlformats.org/officeDocument/2006/relationships/image" Target="../media/image59.emf"/><Relationship Id="rId5" Type="http://schemas.openxmlformats.org/officeDocument/2006/relationships/image" Target="../media/image54.emf"/><Relationship Id="rId10" Type="http://schemas.openxmlformats.org/officeDocument/2006/relationships/image" Target="../media/image58.emf"/><Relationship Id="rId4" Type="http://schemas.openxmlformats.org/officeDocument/2006/relationships/image" Target="../media/image53.emf"/><Relationship Id="rId9" Type="http://schemas.openxmlformats.org/officeDocument/2006/relationships/image" Target="../media/image57.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25.xml"/><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94.png"/><Relationship Id="rId4" Type="http://schemas.openxmlformats.org/officeDocument/2006/relationships/image" Target="../media/image66.png"/><Relationship Id="rId9"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hyperlink" Target="https://commons.wikimedia.org/wiki/File:Backdoor_%D1%85%D0%B0%D0%BB%D0%B4%D0%BB%D0%B0%D0%B3%D0%B0.jpg" TargetMode="Externa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460" y="2299755"/>
            <a:ext cx="11239500" cy="1670050"/>
          </a:xfrm>
        </p:spPr>
        <p:txBody>
          <a:bodyPr>
            <a:normAutofit/>
          </a:bodyPr>
          <a:lstStyle/>
          <a:p>
            <a:r>
              <a:rPr lang="en-US" dirty="0">
                <a:solidFill>
                  <a:srgbClr val="0432FF"/>
                </a:solidFill>
              </a:rPr>
              <a:t>Graph AI for Cybersecurity</a:t>
            </a:r>
          </a:p>
        </p:txBody>
      </p:sp>
      <p:sp>
        <p:nvSpPr>
          <p:cNvPr id="3" name="Slide Number Placeholder 2"/>
          <p:cNvSpPr>
            <a:spLocks noGrp="1"/>
          </p:cNvSpPr>
          <p:nvPr>
            <p:ph type="sldNum" sz="quarter" idx="2"/>
          </p:nvPr>
        </p:nvSpPr>
        <p:spPr/>
        <p:txBody>
          <a:bodyPr/>
          <a:lstStyle/>
          <a:p>
            <a:fld id="{86CB4B4D-7CA3-9044-876B-883B54F8677D}" type="slidenum">
              <a:rPr lang="en-US" smtClean="0"/>
              <a:pPr/>
              <a:t>1</a:t>
            </a:fld>
            <a:endParaRPr lang="en-US" dirty="0"/>
          </a:p>
        </p:txBody>
      </p:sp>
      <p:sp>
        <p:nvSpPr>
          <p:cNvPr id="4" name="TextBox 3"/>
          <p:cNvSpPr txBox="1"/>
          <p:nvPr/>
        </p:nvSpPr>
        <p:spPr>
          <a:xfrm>
            <a:off x="1630135" y="4551729"/>
            <a:ext cx="8931730" cy="17132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en-US" sz="3600" dirty="0">
                <a:solidFill>
                  <a:schemeClr val="tx1">
                    <a:lumMod val="50000"/>
                  </a:schemeClr>
                </a:solidFill>
                <a:latin typeface="Gill Sans MT" charset="0"/>
                <a:ea typeface="Gill Sans MT" charset="0"/>
                <a:cs typeface="Gill Sans MT" charset="0"/>
              </a:rPr>
              <a:t>Dr. </a:t>
            </a:r>
            <a:r>
              <a:rPr lang="en-US" sz="3600" dirty="0" err="1">
                <a:solidFill>
                  <a:schemeClr val="tx1">
                    <a:lumMod val="50000"/>
                  </a:schemeClr>
                </a:solidFill>
                <a:latin typeface="Gill Sans MT" charset="0"/>
                <a:ea typeface="Gill Sans MT" charset="0"/>
                <a:cs typeface="Gill Sans MT" charset="0"/>
              </a:rPr>
              <a:t>Yuede</a:t>
            </a:r>
            <a:r>
              <a:rPr lang="en-US" sz="3600" dirty="0">
                <a:solidFill>
                  <a:schemeClr val="tx1">
                    <a:lumMod val="50000"/>
                  </a:schemeClr>
                </a:solidFill>
                <a:latin typeface="Gill Sans MT" charset="0"/>
                <a:ea typeface="Gill Sans MT" charset="0"/>
                <a:cs typeface="Gill Sans MT" charset="0"/>
              </a:rPr>
              <a:t> Ji</a:t>
            </a:r>
          </a:p>
          <a:p>
            <a:r>
              <a:rPr lang="en-US" sz="3600" dirty="0">
                <a:solidFill>
                  <a:schemeClr val="tx1">
                    <a:lumMod val="50000"/>
                  </a:schemeClr>
                </a:solidFill>
                <a:latin typeface="Gill Sans MT" charset="0"/>
                <a:ea typeface="Gill Sans MT" charset="0"/>
                <a:cs typeface="Gill Sans MT" charset="0"/>
              </a:rPr>
              <a:t>Assistant Professor</a:t>
            </a:r>
          </a:p>
          <a:p>
            <a:r>
              <a:rPr lang="en-US" sz="3600" dirty="0">
                <a:solidFill>
                  <a:schemeClr val="tx1">
                    <a:lumMod val="50000"/>
                  </a:schemeClr>
                </a:solidFill>
                <a:latin typeface="Gill Sans MT" charset="0"/>
                <a:ea typeface="Gill Sans MT" charset="0"/>
                <a:cs typeface="Gill Sans MT" charset="0"/>
              </a:rPr>
              <a:t>CSE Department @ UNT</a:t>
            </a:r>
          </a:p>
        </p:txBody>
      </p:sp>
    </p:spTree>
    <p:extLst>
      <p:ext uri="{BB962C8B-B14F-4D97-AF65-F5344CB8AC3E}">
        <p14:creationId xmlns:p14="http://schemas.microsoft.com/office/powerpoint/2010/main" val="1954311361"/>
      </p:ext>
    </p:extLst>
  </p:cSld>
  <p:clrMapOvr>
    <a:masterClrMapping/>
  </p:clrMapOvr>
  <p:transition spd="med" advTm="1156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F577-C818-214F-A28B-32458EFE1E4C}"/>
              </a:ext>
            </a:extLst>
          </p:cNvPr>
          <p:cNvSpPr>
            <a:spLocks noGrp="1"/>
          </p:cNvSpPr>
          <p:nvPr>
            <p:ph type="title"/>
          </p:nvPr>
        </p:nvSpPr>
        <p:spPr/>
        <p:txBody>
          <a:bodyPr>
            <a:normAutofit/>
          </a:bodyPr>
          <a:lstStyle/>
          <a:p>
            <a:r>
              <a:rPr lang="en-US" sz="4400" dirty="0"/>
              <a:t>Graph for Code Vulnerability Detection</a:t>
            </a:r>
          </a:p>
        </p:txBody>
      </p:sp>
      <p:sp>
        <p:nvSpPr>
          <p:cNvPr id="3" name="Text Placeholder 2">
            <a:extLst>
              <a:ext uri="{FF2B5EF4-FFF2-40B4-BE49-F238E27FC236}">
                <a16:creationId xmlns:a16="http://schemas.microsoft.com/office/drawing/2014/main" id="{8045F431-3B57-6743-80AB-B54325643FE2}"/>
              </a:ext>
            </a:extLst>
          </p:cNvPr>
          <p:cNvSpPr>
            <a:spLocks noGrp="1"/>
          </p:cNvSpPr>
          <p:nvPr>
            <p:ph type="body" idx="1"/>
          </p:nvPr>
        </p:nvSpPr>
        <p:spPr>
          <a:xfrm>
            <a:off x="616072" y="2314222"/>
            <a:ext cx="11239501" cy="1727200"/>
          </a:xfrm>
        </p:spPr>
        <p:txBody>
          <a:bodyPr>
            <a:normAutofit/>
          </a:bodyPr>
          <a:lstStyle/>
          <a:p>
            <a:pPr marL="0" indent="0" algn="ctr">
              <a:buNone/>
            </a:pPr>
            <a:r>
              <a:rPr lang="en-US" sz="3600" dirty="0" err="1"/>
              <a:t>BugGraph</a:t>
            </a:r>
            <a:r>
              <a:rPr lang="en-US" sz="3600" dirty="0"/>
              <a:t>: Differentiating Source-Binary Code Similarity with Graph Triplet-Loss Network</a:t>
            </a:r>
            <a:endParaRPr lang="en-US" sz="3600" dirty="0">
              <a:solidFill>
                <a:schemeClr val="tx1">
                  <a:lumMod val="40000"/>
                  <a:lumOff val="60000"/>
                </a:schemeClr>
              </a:solidFill>
            </a:endParaRPr>
          </a:p>
        </p:txBody>
      </p:sp>
      <p:sp>
        <p:nvSpPr>
          <p:cNvPr id="4" name="Slide Number Placeholder 3">
            <a:extLst>
              <a:ext uri="{FF2B5EF4-FFF2-40B4-BE49-F238E27FC236}">
                <a16:creationId xmlns:a16="http://schemas.microsoft.com/office/drawing/2014/main" id="{FA8DF25F-CEE8-464A-83CB-5B4BC6D17867}"/>
              </a:ext>
            </a:extLst>
          </p:cNvPr>
          <p:cNvSpPr>
            <a:spLocks noGrp="1"/>
          </p:cNvSpPr>
          <p:nvPr>
            <p:ph type="sldNum" sz="quarter" idx="2"/>
          </p:nvPr>
        </p:nvSpPr>
        <p:spPr/>
        <p:txBody>
          <a:bodyPr/>
          <a:lstStyle/>
          <a:p>
            <a:fld id="{86CB4B4D-7CA3-9044-876B-883B54F8677D}" type="slidenum">
              <a:rPr lang="en-US" smtClean="0"/>
              <a:pPr/>
              <a:t>10</a:t>
            </a:fld>
            <a:endParaRPr lang="en-US" dirty="0"/>
          </a:p>
        </p:txBody>
      </p:sp>
      <p:pic>
        <p:nvPicPr>
          <p:cNvPr id="5" name="Picture 2" descr="ACM ASIACCS 2021 – June 7th to June 11th, 2021, Hong Kong, China">
            <a:extLst>
              <a:ext uri="{FF2B5EF4-FFF2-40B4-BE49-F238E27FC236}">
                <a16:creationId xmlns:a16="http://schemas.microsoft.com/office/drawing/2014/main" id="{281E04AA-F28D-1C49-A5B8-9270379EB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 y="6031529"/>
            <a:ext cx="3036297" cy="8356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3369C93F-8A17-8B42-BB80-7359DF2B95F8}"/>
              </a:ext>
            </a:extLst>
          </p:cNvPr>
          <p:cNvGraphicFramePr>
            <a:graphicFrameLocks noGrp="1"/>
          </p:cNvGraphicFramePr>
          <p:nvPr/>
        </p:nvGraphicFramePr>
        <p:xfrm>
          <a:off x="784728" y="4948182"/>
          <a:ext cx="10856464" cy="1010920"/>
        </p:xfrm>
        <a:graphic>
          <a:graphicData uri="http://schemas.openxmlformats.org/drawingml/2006/table">
            <a:tbl>
              <a:tblPr firstRow="1" bandRow="1">
                <a:tableStyleId>{0E3FDE45-AF77-4B5C-9715-49D594BDF05E}</a:tableStyleId>
              </a:tblPr>
              <a:tblGrid>
                <a:gridCol w="2714116">
                  <a:extLst>
                    <a:ext uri="{9D8B030D-6E8A-4147-A177-3AD203B41FA5}">
                      <a16:colId xmlns:a16="http://schemas.microsoft.com/office/drawing/2014/main" val="2509636660"/>
                    </a:ext>
                  </a:extLst>
                </a:gridCol>
                <a:gridCol w="2714116">
                  <a:extLst>
                    <a:ext uri="{9D8B030D-6E8A-4147-A177-3AD203B41FA5}">
                      <a16:colId xmlns:a16="http://schemas.microsoft.com/office/drawing/2014/main" val="1870518348"/>
                    </a:ext>
                  </a:extLst>
                </a:gridCol>
                <a:gridCol w="2714116">
                  <a:extLst>
                    <a:ext uri="{9D8B030D-6E8A-4147-A177-3AD203B41FA5}">
                      <a16:colId xmlns:a16="http://schemas.microsoft.com/office/drawing/2014/main" val="2175858962"/>
                    </a:ext>
                  </a:extLst>
                </a:gridCol>
                <a:gridCol w="2714116">
                  <a:extLst>
                    <a:ext uri="{9D8B030D-6E8A-4147-A177-3AD203B41FA5}">
                      <a16:colId xmlns:a16="http://schemas.microsoft.com/office/drawing/2014/main" val="594525579"/>
                    </a:ext>
                  </a:extLst>
                </a:gridCol>
              </a:tblGrid>
              <a:tr h="370840">
                <a:tc>
                  <a:txBody>
                    <a:bodyPr/>
                    <a:lstStyle/>
                    <a:p>
                      <a:r>
                        <a:rPr lang="en-US" sz="1800" dirty="0">
                          <a:latin typeface="Gill Sans MT" panose="020B0502020104020203" pitchFamily="34" charset="77"/>
                        </a:rPr>
                        <a:t>Domain</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06437"/>
                  </a:ext>
                </a:extLst>
              </a:tr>
              <a:tr h="370840">
                <a:tc>
                  <a:txBody>
                    <a:bodyPr/>
                    <a:lstStyle/>
                    <a:p>
                      <a:r>
                        <a:rPr lang="en-US" sz="180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solidFill>
                            <a:srgbClr val="0432FF"/>
                          </a:solidFill>
                          <a:latin typeface="Gill Sans MT" panose="020B0502020104020203" pitchFamily="34" charset="77"/>
                        </a:rPr>
                        <a:t>BugGraph</a:t>
                      </a:r>
                      <a:r>
                        <a:rPr lang="en-US" sz="1800" dirty="0">
                          <a:solidFill>
                            <a:srgbClr val="0432FF"/>
                          </a:solidFill>
                          <a:latin typeface="Gill Sans MT" panose="020B0502020104020203" pitchFamily="34" charset="77"/>
                        </a:rPr>
                        <a:t> [AsiaCCS’21]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Gill Sans MT" panose="020B0502020104020203" pitchFamily="34" charset="77"/>
                        </a:rPr>
                        <a:t>Graph Triplet-Loss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317329"/>
                  </a:ext>
                </a:extLst>
              </a:tr>
            </a:tbl>
          </a:graphicData>
        </a:graphic>
      </p:graphicFrame>
    </p:spTree>
    <p:extLst>
      <p:ext uri="{BB962C8B-B14F-4D97-AF65-F5344CB8AC3E}">
        <p14:creationId xmlns:p14="http://schemas.microsoft.com/office/powerpoint/2010/main" val="102373357"/>
      </p:ext>
    </p:extLst>
  </p:cSld>
  <p:clrMapOvr>
    <a:masterClrMapping/>
  </p:clrMapOvr>
  <p:transition spd="med" advTm="1005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4490-8B00-034C-8292-79A49B92FE71}"/>
              </a:ext>
            </a:extLst>
          </p:cNvPr>
          <p:cNvSpPr>
            <a:spLocks noGrp="1"/>
          </p:cNvSpPr>
          <p:nvPr>
            <p:ph type="title"/>
          </p:nvPr>
        </p:nvSpPr>
        <p:spPr/>
        <p:txBody>
          <a:bodyPr>
            <a:normAutofit/>
          </a:bodyPr>
          <a:lstStyle/>
          <a:p>
            <a:r>
              <a:rPr lang="en-US" sz="4400" dirty="0"/>
              <a:t>Binary Code is Prevalent</a:t>
            </a:r>
          </a:p>
        </p:txBody>
      </p:sp>
      <p:sp>
        <p:nvSpPr>
          <p:cNvPr id="5" name="Google Shape;516;p37">
            <a:extLst>
              <a:ext uri="{FF2B5EF4-FFF2-40B4-BE49-F238E27FC236}">
                <a16:creationId xmlns:a16="http://schemas.microsoft.com/office/drawing/2014/main" id="{3883407A-2F23-A94B-AEE8-49A923ACF11F}"/>
              </a:ext>
            </a:extLst>
          </p:cNvPr>
          <p:cNvSpPr txBox="1">
            <a:spLocks noGrp="1"/>
          </p:cNvSpPr>
          <p:nvPr>
            <p:ph type="body" idx="1"/>
          </p:nvPr>
        </p:nvSpPr>
        <p:spPr>
          <a:xfrm>
            <a:off x="238856" y="951930"/>
            <a:ext cx="11591194" cy="1716352"/>
          </a:xfrm>
          <a:prstGeom prst="rect">
            <a:avLst/>
          </a:prstGeom>
        </p:spPr>
        <p:txBody>
          <a:bodyPr spcFirstLastPara="1" wrap="square" lIns="91425" tIns="91425" rIns="91425" bIns="91425" anchor="t" anchorCtr="0">
            <a:noAutofit/>
          </a:bodyPr>
          <a:lstStyle/>
          <a:p>
            <a:pPr marL="457200" indent="-342900">
              <a:spcBef>
                <a:spcPts val="1200"/>
              </a:spcBef>
              <a:buClr>
                <a:srgbClr val="000000"/>
              </a:buClr>
              <a:buSzPts val="1800"/>
              <a:buFont typeface="Nunito"/>
              <a:buChar char="●"/>
            </a:pPr>
            <a:r>
              <a:rPr lang="en-US" sz="2400" dirty="0">
                <a:latin typeface="Gill Sans MT" panose="020B0502020104020203" pitchFamily="34" charset="77"/>
                <a:sym typeface="Nunito"/>
              </a:rPr>
              <a:t>Software vendors usually do not share the source code.</a:t>
            </a:r>
            <a:br>
              <a:rPr lang="en-US" sz="2400" dirty="0">
                <a:latin typeface="Gill Sans MT" panose="020B0502020104020203" pitchFamily="34" charset="77"/>
                <a:sym typeface="Nunito"/>
              </a:rPr>
            </a:br>
            <a:endParaRPr lang="en" sz="2400" dirty="0">
              <a:latin typeface="Gill Sans MT" panose="020B0502020104020203" pitchFamily="34" charset="77"/>
              <a:ea typeface="Nunito"/>
              <a:cs typeface="Nunito"/>
              <a:sym typeface="Nunito"/>
            </a:endParaRPr>
          </a:p>
          <a:p>
            <a:pPr marL="457200" indent="-342900">
              <a:spcBef>
                <a:spcPts val="1200"/>
              </a:spcBef>
              <a:buClr>
                <a:srgbClr val="000000"/>
              </a:buClr>
              <a:buSzPts val="1800"/>
              <a:buFont typeface="Nunito"/>
              <a:buChar char="●"/>
            </a:pPr>
            <a:r>
              <a:rPr lang="en" sz="2400" dirty="0">
                <a:latin typeface="Gill Sans MT" panose="020B0502020104020203" pitchFamily="34" charset="77"/>
                <a:ea typeface="Nunito"/>
                <a:cs typeface="Nunito"/>
                <a:sym typeface="Nunito"/>
              </a:rPr>
              <a:t>A significant number of binaries are running in the wild, </a:t>
            </a:r>
            <a:r>
              <a:rPr lang="en" sz="2400" dirty="0">
                <a:latin typeface="Gill Sans MT" panose="020B0502020104020203" pitchFamily="34" charset="77"/>
              </a:rPr>
              <a:t>e.g., firmware of IoT devices.</a:t>
            </a:r>
            <a:r>
              <a:rPr lang="en" sz="2400" dirty="0">
                <a:latin typeface="Gill Sans MT" panose="020B0502020104020203" pitchFamily="34" charset="77"/>
                <a:ea typeface="Nunito"/>
                <a:cs typeface="Nunito"/>
                <a:sym typeface="Nunito"/>
              </a:rPr>
              <a:t> </a:t>
            </a:r>
          </a:p>
          <a:p>
            <a:pPr marL="419100" lvl="1" indent="0">
              <a:spcBef>
                <a:spcPts val="1200"/>
              </a:spcBef>
              <a:buClr>
                <a:srgbClr val="000000"/>
              </a:buClr>
              <a:buSzPts val="1800"/>
              <a:buNone/>
            </a:pPr>
            <a:endParaRPr sz="2400" dirty="0">
              <a:latin typeface="Gill Sans MT" panose="020B0502020104020203" pitchFamily="34" charset="77"/>
            </a:endParaRPr>
          </a:p>
        </p:txBody>
      </p:sp>
      <p:pic>
        <p:nvPicPr>
          <p:cNvPr id="22" name="Picture 21" descr="Diagram, schematic&#10;&#10;Description automatically generated">
            <a:extLst>
              <a:ext uri="{FF2B5EF4-FFF2-40B4-BE49-F238E27FC236}">
                <a16:creationId xmlns:a16="http://schemas.microsoft.com/office/drawing/2014/main" id="{5D40E537-63FB-9B48-A992-F91F235941D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2306" y="3335346"/>
            <a:ext cx="5950654" cy="3347243"/>
          </a:xfrm>
          <a:prstGeom prst="rect">
            <a:avLst/>
          </a:prstGeom>
        </p:spPr>
      </p:pic>
      <p:grpSp>
        <p:nvGrpSpPr>
          <p:cNvPr id="13" name="Group 12">
            <a:extLst>
              <a:ext uri="{FF2B5EF4-FFF2-40B4-BE49-F238E27FC236}">
                <a16:creationId xmlns:a16="http://schemas.microsoft.com/office/drawing/2014/main" id="{A42CE8A6-28A9-7846-A670-68D0A9E43728}"/>
              </a:ext>
            </a:extLst>
          </p:cNvPr>
          <p:cNvGrpSpPr/>
          <p:nvPr/>
        </p:nvGrpSpPr>
        <p:grpSpPr>
          <a:xfrm>
            <a:off x="6451026" y="3274330"/>
            <a:ext cx="5605516" cy="3608671"/>
            <a:chOff x="6601633" y="3325161"/>
            <a:chExt cx="5605516" cy="3608671"/>
          </a:xfrm>
        </p:grpSpPr>
        <p:sp>
          <p:nvSpPr>
            <p:cNvPr id="10" name="TextBox 9">
              <a:extLst>
                <a:ext uri="{FF2B5EF4-FFF2-40B4-BE49-F238E27FC236}">
                  <a16:creationId xmlns:a16="http://schemas.microsoft.com/office/drawing/2014/main" id="{D89BB2A5-AEC5-3146-8DFA-7D97B4BEDFC7}"/>
                </a:ext>
              </a:extLst>
            </p:cNvPr>
            <p:cNvSpPr txBox="1"/>
            <p:nvPr/>
          </p:nvSpPr>
          <p:spPr>
            <a:xfrm>
              <a:off x="10942165" y="6646574"/>
              <a:ext cx="113813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1200" dirty="0">
                  <a:latin typeface="Gill Sans MT" panose="020B0502020104020203" pitchFamily="34" charset="77"/>
                </a:rPr>
                <a:t>source: </a:t>
              </a:r>
              <a:r>
                <a:rPr lang="en-US" sz="1200" dirty="0" err="1">
                  <a:latin typeface="Gill Sans MT" panose="020B0502020104020203" pitchFamily="34" charset="77"/>
                </a:rPr>
                <a:t>statista</a:t>
              </a:r>
              <a:endParaRPr lang="en-US" sz="1200" dirty="0">
                <a:latin typeface="Gill Sans MT" panose="020B0502020104020203" pitchFamily="34" charset="77"/>
              </a:endParaRPr>
            </a:p>
          </p:txBody>
        </p:sp>
        <p:grpSp>
          <p:nvGrpSpPr>
            <p:cNvPr id="24" name="Group 23">
              <a:extLst>
                <a:ext uri="{FF2B5EF4-FFF2-40B4-BE49-F238E27FC236}">
                  <a16:creationId xmlns:a16="http://schemas.microsoft.com/office/drawing/2014/main" id="{D704FB44-4398-BD43-9382-F261A58E80A3}"/>
                </a:ext>
              </a:extLst>
            </p:cNvPr>
            <p:cNvGrpSpPr/>
            <p:nvPr/>
          </p:nvGrpSpPr>
          <p:grpSpPr>
            <a:xfrm>
              <a:off x="6601633" y="3325161"/>
              <a:ext cx="5605516" cy="3373206"/>
              <a:chOff x="6528523" y="2447311"/>
              <a:chExt cx="5605516" cy="3373206"/>
            </a:xfrm>
          </p:grpSpPr>
          <p:graphicFrame>
            <p:nvGraphicFramePr>
              <p:cNvPr id="9" name="Chart 8">
                <a:extLst>
                  <a:ext uri="{FF2B5EF4-FFF2-40B4-BE49-F238E27FC236}">
                    <a16:creationId xmlns:a16="http://schemas.microsoft.com/office/drawing/2014/main" id="{D1DC92A6-C77F-8449-AB25-3195A33EB2AB}"/>
                  </a:ext>
                </a:extLst>
              </p:cNvPr>
              <p:cNvGraphicFramePr>
                <a:graphicFrameLocks/>
              </p:cNvGraphicFramePr>
              <p:nvPr/>
            </p:nvGraphicFramePr>
            <p:xfrm>
              <a:off x="6660339" y="3227151"/>
              <a:ext cx="5473700" cy="2593366"/>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5480EF49-AB6A-0649-ACF6-FA9B9BD759FC}"/>
                  </a:ext>
                </a:extLst>
              </p:cNvPr>
              <p:cNvSpPr txBox="1"/>
              <p:nvPr/>
            </p:nvSpPr>
            <p:spPr>
              <a:xfrm>
                <a:off x="9231954" y="4181949"/>
                <a:ext cx="83657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0000"/>
                    </a:solidFill>
                    <a:effectLst/>
                    <a:uFillTx/>
                    <a:latin typeface="Gill Sans MT" panose="020B0502020104020203" pitchFamily="34" charset="77"/>
                    <a:sym typeface="Palatino"/>
                  </a:rPr>
                  <a:t>31 Billion</a:t>
                </a:r>
              </a:p>
            </p:txBody>
          </p:sp>
          <p:sp>
            <p:nvSpPr>
              <p:cNvPr id="11" name="TextBox 10">
                <a:extLst>
                  <a:ext uri="{FF2B5EF4-FFF2-40B4-BE49-F238E27FC236}">
                    <a16:creationId xmlns:a16="http://schemas.microsoft.com/office/drawing/2014/main" id="{76752ECE-512C-3D4D-9FA1-30BF0B9C70FF}"/>
                  </a:ext>
                </a:extLst>
              </p:cNvPr>
              <p:cNvSpPr txBox="1"/>
              <p:nvPr/>
            </p:nvSpPr>
            <p:spPr>
              <a:xfrm>
                <a:off x="11297461" y="3110964"/>
                <a:ext cx="83657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rgbClr val="FF0000"/>
                    </a:solidFill>
                    <a:latin typeface="Gill Sans MT" panose="020B0502020104020203" pitchFamily="34" charset="77"/>
                  </a:rPr>
                  <a:t>75</a:t>
                </a:r>
                <a:r>
                  <a:rPr kumimoji="0" lang="en-US" sz="1400" b="0" i="0" u="none" strike="noStrike" cap="none" spc="0" normalizeH="0" baseline="0" dirty="0">
                    <a:ln>
                      <a:noFill/>
                    </a:ln>
                    <a:solidFill>
                      <a:srgbClr val="FF0000"/>
                    </a:solidFill>
                    <a:effectLst/>
                    <a:uFillTx/>
                    <a:latin typeface="Gill Sans MT" panose="020B0502020104020203" pitchFamily="34" charset="77"/>
                    <a:sym typeface="Palatino"/>
                  </a:rPr>
                  <a:t> Billion</a:t>
                </a:r>
              </a:p>
            </p:txBody>
          </p:sp>
          <p:sp>
            <p:nvSpPr>
              <p:cNvPr id="12" name="Rectangle 11">
                <a:extLst>
                  <a:ext uri="{FF2B5EF4-FFF2-40B4-BE49-F238E27FC236}">
                    <a16:creationId xmlns:a16="http://schemas.microsoft.com/office/drawing/2014/main" id="{9302FF47-9956-C64E-8652-97F02201E28A}"/>
                  </a:ext>
                </a:extLst>
              </p:cNvPr>
              <p:cNvSpPr/>
              <p:nvPr/>
            </p:nvSpPr>
            <p:spPr>
              <a:xfrm>
                <a:off x="6528523" y="2447311"/>
                <a:ext cx="5384699" cy="338554"/>
              </a:xfrm>
              <a:prstGeom prst="rect">
                <a:avLst/>
              </a:prstGeom>
            </p:spPr>
            <p:txBody>
              <a:bodyPr wrap="square">
                <a:spAutoFit/>
              </a:bodyPr>
              <a:lstStyle/>
              <a:p>
                <a:r>
                  <a:rPr lang="en-US" dirty="0">
                    <a:solidFill>
                      <a:srgbClr val="0432FF"/>
                    </a:solidFill>
                    <a:latin typeface="Gill Sans MT" panose="020B0502020104020203" pitchFamily="34" charset="77"/>
                  </a:rPr>
                  <a:t>Num. of Connected IoT Devices from 2015 to 2025</a:t>
                </a:r>
              </a:p>
            </p:txBody>
          </p:sp>
        </p:grpSp>
        <p:sp>
          <p:nvSpPr>
            <p:cNvPr id="6" name="TextBox 5">
              <a:extLst>
                <a:ext uri="{FF2B5EF4-FFF2-40B4-BE49-F238E27FC236}">
                  <a16:creationId xmlns:a16="http://schemas.microsoft.com/office/drawing/2014/main" id="{9EC7BB3F-9775-B449-B174-CA31DF00F0C5}"/>
                </a:ext>
              </a:extLst>
            </p:cNvPr>
            <p:cNvSpPr txBox="1"/>
            <p:nvPr/>
          </p:nvSpPr>
          <p:spPr>
            <a:xfrm>
              <a:off x="6880411" y="3786965"/>
              <a:ext cx="161163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tx1">
                      <a:lumMod val="50000"/>
                    </a:schemeClr>
                  </a:solidFill>
                  <a:effectLst/>
                  <a:uFillTx/>
                  <a:latin typeface="Gill Sans MT" panose="020B0502020104020203" pitchFamily="34" charset="77"/>
                  <a:sym typeface="Palatino"/>
                </a:rPr>
                <a:t>Count in billion</a:t>
              </a:r>
            </a:p>
          </p:txBody>
        </p:sp>
      </p:grpSp>
      <p:sp>
        <p:nvSpPr>
          <p:cNvPr id="14" name="Slide Number Placeholder 3">
            <a:extLst>
              <a:ext uri="{FF2B5EF4-FFF2-40B4-BE49-F238E27FC236}">
                <a16:creationId xmlns:a16="http://schemas.microsoft.com/office/drawing/2014/main" id="{E075D5B3-C204-A841-B246-456F4DE35E38}"/>
              </a:ext>
            </a:extLst>
          </p:cNvPr>
          <p:cNvSpPr txBox="1">
            <a:spLocks/>
          </p:cNvSpPr>
          <p:nvPr/>
        </p:nvSpPr>
        <p:spPr>
          <a:xfrm>
            <a:off x="5646180" y="6585820"/>
            <a:ext cx="449820" cy="272180"/>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1pPr>
            <a:lvl2pPr marL="0" marR="0" indent="1143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2pPr>
            <a:lvl3pPr marL="0" marR="0" indent="2286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3pPr>
            <a:lvl4pPr marL="0" marR="0" indent="3429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4pPr>
            <a:lvl5pPr marL="0" marR="0" indent="4572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5pPr>
            <a:lvl6pPr marL="0" marR="0" indent="5715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6pPr>
            <a:lvl7pPr marL="0" marR="0" indent="6858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7pPr>
            <a:lvl8pPr marL="0" marR="0" indent="8001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8pPr>
            <a:lvl9pPr marL="0" marR="0" indent="914400" algn="ctr" defTabSz="41275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414141"/>
                </a:solidFill>
                <a:effectLst/>
                <a:uFillTx/>
                <a:latin typeface="Palatino"/>
                <a:ea typeface="Palatino"/>
                <a:cs typeface="Palatino"/>
                <a:sym typeface="Palatino"/>
              </a:defRPr>
            </a:lvl9pPr>
          </a:lstStyle>
          <a:p>
            <a:fld id="{86CB4B4D-7CA3-9044-876B-883B54F8677D}" type="slidenum">
              <a:rPr lang="en-US" smtClean="0"/>
              <a:pPr/>
              <a:t>11</a:t>
            </a:fld>
            <a:endParaRPr lang="en-US" dirty="0"/>
          </a:p>
        </p:txBody>
      </p:sp>
    </p:spTree>
    <p:custDataLst>
      <p:tags r:id="rId1"/>
    </p:custDataLst>
    <p:extLst>
      <p:ext uri="{BB962C8B-B14F-4D97-AF65-F5344CB8AC3E}">
        <p14:creationId xmlns:p14="http://schemas.microsoft.com/office/powerpoint/2010/main" val="450544336"/>
      </p:ext>
    </p:extLst>
  </p:cSld>
  <p:clrMapOvr>
    <a:masterClrMapping/>
  </p:clrMapOvr>
  <p:transition spd="med" advTm="2509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A1FB-F096-E245-9530-830822E6551B}"/>
              </a:ext>
            </a:extLst>
          </p:cNvPr>
          <p:cNvSpPr>
            <a:spLocks noGrp="1"/>
          </p:cNvSpPr>
          <p:nvPr>
            <p:ph type="title"/>
          </p:nvPr>
        </p:nvSpPr>
        <p:spPr/>
        <p:txBody>
          <a:bodyPr>
            <a:normAutofit/>
          </a:bodyPr>
          <a:lstStyle/>
          <a:p>
            <a:r>
              <a:rPr lang="en-US" sz="4400" dirty="0"/>
              <a:t>What is Vulnerability?</a:t>
            </a:r>
          </a:p>
        </p:txBody>
      </p:sp>
      <p:sp>
        <p:nvSpPr>
          <p:cNvPr id="4" name="Slide Number Placeholder 3">
            <a:extLst>
              <a:ext uri="{FF2B5EF4-FFF2-40B4-BE49-F238E27FC236}">
                <a16:creationId xmlns:a16="http://schemas.microsoft.com/office/drawing/2014/main" id="{6A6FE924-0A5F-D848-87A8-64ECBB0FDC87}"/>
              </a:ext>
            </a:extLst>
          </p:cNvPr>
          <p:cNvSpPr>
            <a:spLocks noGrp="1"/>
          </p:cNvSpPr>
          <p:nvPr>
            <p:ph type="sldNum" sz="quarter" idx="2"/>
          </p:nvPr>
        </p:nvSpPr>
        <p:spPr/>
        <p:txBody>
          <a:bodyPr/>
          <a:lstStyle/>
          <a:p>
            <a:fld id="{86CB4B4D-7CA3-9044-876B-883B54F8677D}" type="slidenum">
              <a:rPr lang="en-US" smtClean="0"/>
              <a:pPr/>
              <a:t>12</a:t>
            </a:fld>
            <a:endParaRPr lang="en-US" dirty="0"/>
          </a:p>
        </p:txBody>
      </p:sp>
      <p:sp>
        <p:nvSpPr>
          <p:cNvPr id="13" name="Google Shape;505;p36">
            <a:extLst>
              <a:ext uri="{FF2B5EF4-FFF2-40B4-BE49-F238E27FC236}">
                <a16:creationId xmlns:a16="http://schemas.microsoft.com/office/drawing/2014/main" id="{B9CA38A1-50A0-5B46-BD86-5D3DFB61678C}"/>
              </a:ext>
            </a:extLst>
          </p:cNvPr>
          <p:cNvSpPr txBox="1">
            <a:spLocks noGrp="1"/>
          </p:cNvSpPr>
          <p:nvPr>
            <p:ph type="body" idx="1"/>
          </p:nvPr>
        </p:nvSpPr>
        <p:spPr>
          <a:xfrm>
            <a:off x="620309" y="951930"/>
            <a:ext cx="11095442" cy="2380865"/>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Nunito"/>
              <a:buChar char="●"/>
            </a:pPr>
            <a:r>
              <a:rPr lang="en" sz="2400" dirty="0">
                <a:solidFill>
                  <a:schemeClr val="tx2">
                    <a:lumMod val="75000"/>
                  </a:schemeClr>
                </a:solidFill>
                <a:latin typeface="Gill Sans MT" panose="020B0502020104020203" pitchFamily="34" charset="77"/>
                <a:ea typeface="Nunito"/>
                <a:cs typeface="Nunito"/>
                <a:sym typeface="Nunito"/>
              </a:rPr>
              <a:t>A vulnerability is a </a:t>
            </a:r>
            <a:r>
              <a:rPr lang="en" sz="2400" i="1" dirty="0">
                <a:solidFill>
                  <a:srgbClr val="0432FF"/>
                </a:solidFill>
                <a:latin typeface="Gill Sans MT" panose="020B0502020104020203" pitchFamily="34" charset="77"/>
                <a:ea typeface="Nunito"/>
                <a:cs typeface="Nunito"/>
                <a:sym typeface="Nunito"/>
              </a:rPr>
              <a:t>weakness</a:t>
            </a:r>
            <a:r>
              <a:rPr lang="en" sz="2400" dirty="0">
                <a:solidFill>
                  <a:schemeClr val="tx2">
                    <a:lumMod val="75000"/>
                  </a:schemeClr>
                </a:solidFill>
                <a:latin typeface="Gill Sans MT" panose="020B0502020104020203" pitchFamily="34" charset="77"/>
                <a:ea typeface="Nunito"/>
                <a:cs typeface="Nunito"/>
                <a:sym typeface="Nunito"/>
              </a:rPr>
              <a:t> (usually a </a:t>
            </a:r>
            <a:r>
              <a:rPr lang="en" sz="2400" i="1" dirty="0">
                <a:solidFill>
                  <a:srgbClr val="0432FF"/>
                </a:solidFill>
                <a:latin typeface="Gill Sans MT" panose="020B0502020104020203" pitchFamily="34" charset="77"/>
                <a:ea typeface="Nunito"/>
                <a:cs typeface="Nunito"/>
                <a:sym typeface="Nunito"/>
              </a:rPr>
              <a:t>bug</a:t>
            </a:r>
            <a:r>
              <a:rPr lang="en" sz="2400" dirty="0">
                <a:solidFill>
                  <a:schemeClr val="tx2">
                    <a:lumMod val="75000"/>
                  </a:schemeClr>
                </a:solidFill>
                <a:latin typeface="Gill Sans MT" panose="020B0502020104020203" pitchFamily="34" charset="77"/>
                <a:ea typeface="Nunito"/>
                <a:cs typeface="Nunito"/>
                <a:sym typeface="Nunito"/>
              </a:rPr>
              <a:t>) that can be exploited by the attacker to perform unauthorized activities.</a:t>
            </a:r>
          </a:p>
          <a:p>
            <a:pPr marL="457200" lvl="0" indent="-342900" algn="l" rtl="0">
              <a:lnSpc>
                <a:spcPct val="100000"/>
              </a:lnSpc>
              <a:spcBef>
                <a:spcPts val="0"/>
              </a:spcBef>
              <a:spcAft>
                <a:spcPts val="0"/>
              </a:spcAft>
              <a:buClr>
                <a:srgbClr val="000000"/>
              </a:buClr>
              <a:buSzPts val="1800"/>
              <a:buFont typeface="Nunito"/>
              <a:buChar char="●"/>
            </a:pPr>
            <a:endParaRPr lang="en-US" dirty="0">
              <a:solidFill>
                <a:schemeClr val="tx2">
                  <a:lumMod val="75000"/>
                </a:schemeClr>
              </a:solidFill>
              <a:latin typeface="Gill Sans MT" panose="020B0502020104020203" pitchFamily="34" charset="77"/>
              <a:ea typeface="Nunito"/>
              <a:cs typeface="Nunito"/>
              <a:sym typeface="Nunito"/>
            </a:endParaRPr>
          </a:p>
          <a:p>
            <a:pPr marL="457200" indent="-342900" hangingPunct="1">
              <a:spcBef>
                <a:spcPts val="0"/>
              </a:spcBef>
              <a:buClr>
                <a:srgbClr val="000000"/>
              </a:buClr>
              <a:buSzPts val="1800"/>
              <a:buFont typeface="Nunito"/>
              <a:buChar char="●"/>
            </a:pPr>
            <a:r>
              <a:rPr lang="en-US" sz="2400" dirty="0">
                <a:latin typeface="Gill Sans MT" panose="020B0502020104020203" pitchFamily="34" charset="77"/>
              </a:rPr>
              <a:t>R</a:t>
            </a:r>
            <a:r>
              <a:rPr lang="en-US" sz="2400" dirty="0">
                <a:latin typeface="Gill Sans MT" panose="020B0502020104020203" pitchFamily="34" charset="77"/>
                <a:ea typeface="Nunito"/>
                <a:cs typeface="Nunito"/>
                <a:sym typeface="Nunito"/>
              </a:rPr>
              <a:t>eal-world</a:t>
            </a:r>
            <a:r>
              <a:rPr lang="en-US" sz="2400" dirty="0">
                <a:latin typeface="Gill Sans MT" panose="020B0502020104020203" pitchFamily="34" charset="77"/>
              </a:rPr>
              <a:t> impact</a:t>
            </a:r>
            <a:endParaRPr lang="en-US" sz="2400" dirty="0">
              <a:latin typeface="Gill Sans MT" panose="020B0502020104020203" pitchFamily="34" charset="77"/>
              <a:ea typeface="Nunito"/>
              <a:cs typeface="Nunito"/>
              <a:sym typeface="Nunito"/>
            </a:endParaRPr>
          </a:p>
          <a:p>
            <a:pPr marL="914400" lvl="1" indent="-317500" hangingPunct="1">
              <a:spcBef>
                <a:spcPts val="0"/>
              </a:spcBef>
              <a:buClr>
                <a:srgbClr val="000000"/>
              </a:buClr>
              <a:buSzPts val="1400"/>
              <a:buFont typeface="Nunito"/>
              <a:buChar char="○"/>
            </a:pPr>
            <a:r>
              <a:rPr lang="en-US" sz="2000" i="1" dirty="0">
                <a:solidFill>
                  <a:srgbClr val="FF0000"/>
                </a:solidFill>
                <a:latin typeface="Gill Sans MT" panose="020B0502020104020203" pitchFamily="34" charset="77"/>
                <a:ea typeface="Nunito"/>
                <a:cs typeface="Nunito"/>
                <a:sym typeface="Nunito"/>
              </a:rPr>
              <a:t>WannaCry</a:t>
            </a:r>
            <a:r>
              <a:rPr lang="en-US" sz="2000" dirty="0">
                <a:latin typeface="Gill Sans MT" panose="020B0502020104020203" pitchFamily="34" charset="77"/>
                <a:ea typeface="Nunito"/>
                <a:cs typeface="Nunito"/>
                <a:sym typeface="Nunito"/>
              </a:rPr>
              <a:t> ransomware infects 200,000 computers across 150 countries.</a:t>
            </a:r>
          </a:p>
          <a:p>
            <a:pPr marL="914400" lvl="1" indent="-317500" hangingPunct="1">
              <a:spcBef>
                <a:spcPts val="0"/>
              </a:spcBef>
              <a:buClr>
                <a:srgbClr val="000000"/>
              </a:buClr>
              <a:buSzPts val="1400"/>
              <a:buFont typeface="Nunito"/>
              <a:buChar char="○"/>
            </a:pPr>
            <a:r>
              <a:rPr lang="en-US" sz="2000" dirty="0">
                <a:latin typeface="Gill Sans MT" panose="020B0502020104020203" pitchFamily="34" charset="77"/>
              </a:rPr>
              <a:t>E</a:t>
            </a:r>
            <a:r>
              <a:rPr lang="en-US" sz="2000" dirty="0">
                <a:latin typeface="Gill Sans MT" panose="020B0502020104020203" pitchFamily="34" charset="77"/>
                <a:ea typeface="Nunito"/>
                <a:cs typeface="Nunito"/>
                <a:sym typeface="Nunito"/>
              </a:rPr>
              <a:t>xploits CVE-2017-0144 vulnerability in Windows’ Sever Message Block protocol.</a:t>
            </a:r>
          </a:p>
        </p:txBody>
      </p:sp>
      <p:pic>
        <p:nvPicPr>
          <p:cNvPr id="15" name="Google Shape;508;p36">
            <a:extLst>
              <a:ext uri="{FF2B5EF4-FFF2-40B4-BE49-F238E27FC236}">
                <a16:creationId xmlns:a16="http://schemas.microsoft.com/office/drawing/2014/main" id="{10F7EE30-C524-5E48-83FB-6EF7A89F6570}"/>
              </a:ext>
            </a:extLst>
          </p:cNvPr>
          <p:cNvPicPr preferRelativeResize="0"/>
          <p:nvPr/>
        </p:nvPicPr>
        <p:blipFill>
          <a:blip r:embed="rId4">
            <a:alphaModFix/>
          </a:blip>
          <a:stretch>
            <a:fillRect/>
          </a:stretch>
        </p:blipFill>
        <p:spPr>
          <a:xfrm>
            <a:off x="7232791" y="4080510"/>
            <a:ext cx="3616677" cy="2249615"/>
          </a:xfrm>
          <a:prstGeom prst="rect">
            <a:avLst/>
          </a:prstGeom>
          <a:noFill/>
          <a:ln>
            <a:noFill/>
          </a:ln>
        </p:spPr>
      </p:pic>
      <p:pic>
        <p:nvPicPr>
          <p:cNvPr id="17" name="Picture 16">
            <a:extLst>
              <a:ext uri="{FF2B5EF4-FFF2-40B4-BE49-F238E27FC236}">
                <a16:creationId xmlns:a16="http://schemas.microsoft.com/office/drawing/2014/main" id="{C44C065F-B6C3-FB4C-B9A2-297EEE60A3D1}"/>
              </a:ext>
            </a:extLst>
          </p:cNvPr>
          <p:cNvPicPr>
            <a:picLocks noChangeAspect="1"/>
          </p:cNvPicPr>
          <p:nvPr/>
        </p:nvPicPr>
        <p:blipFill>
          <a:blip r:embed="rId5"/>
          <a:stretch>
            <a:fillRect/>
          </a:stretch>
        </p:blipFill>
        <p:spPr>
          <a:xfrm>
            <a:off x="965124" y="4080510"/>
            <a:ext cx="3410658" cy="2573275"/>
          </a:xfrm>
          <a:prstGeom prst="rect">
            <a:avLst/>
          </a:prstGeom>
        </p:spPr>
      </p:pic>
      <p:sp>
        <p:nvSpPr>
          <p:cNvPr id="18" name="Rounded Rectangle 17">
            <a:extLst>
              <a:ext uri="{FF2B5EF4-FFF2-40B4-BE49-F238E27FC236}">
                <a16:creationId xmlns:a16="http://schemas.microsoft.com/office/drawing/2014/main" id="{EE8286FF-2DE6-F545-8443-C7DF8C1F4954}"/>
              </a:ext>
            </a:extLst>
          </p:cNvPr>
          <p:cNvSpPr/>
          <p:nvPr/>
        </p:nvSpPr>
        <p:spPr>
          <a:xfrm>
            <a:off x="2321753" y="5466074"/>
            <a:ext cx="1941637" cy="439996"/>
          </a:xfrm>
          <a:prstGeom prst="roundRect">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6" name="TextBox 5">
            <a:extLst>
              <a:ext uri="{FF2B5EF4-FFF2-40B4-BE49-F238E27FC236}">
                <a16:creationId xmlns:a16="http://schemas.microsoft.com/office/drawing/2014/main" id="{82FB7C84-2288-C543-9BEB-FF71A5E2F883}"/>
              </a:ext>
            </a:extLst>
          </p:cNvPr>
          <p:cNvSpPr txBox="1"/>
          <p:nvPr/>
        </p:nvSpPr>
        <p:spPr>
          <a:xfrm>
            <a:off x="4460488" y="5355717"/>
            <a:ext cx="118239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Gill Sans MT" panose="020B0502020104020203" pitchFamily="34" charset="77"/>
                <a:sym typeface="Palatino"/>
              </a:rPr>
              <a:t>Integer overflow</a:t>
            </a:r>
          </a:p>
        </p:txBody>
      </p:sp>
    </p:spTree>
    <p:custDataLst>
      <p:tags r:id="rId1"/>
    </p:custDataLst>
    <p:extLst>
      <p:ext uri="{BB962C8B-B14F-4D97-AF65-F5344CB8AC3E}">
        <p14:creationId xmlns:p14="http://schemas.microsoft.com/office/powerpoint/2010/main" val="330959114"/>
      </p:ext>
    </p:extLst>
  </p:cSld>
  <p:clrMapOvr>
    <a:masterClrMapping/>
  </p:clrMapOvr>
  <p:transition spd="med" advTm="4903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dissolve">
                                      <p:cBhvr>
                                        <p:cTn id="22" dur="500"/>
                                        <p:tgtEl>
                                          <p:spTgt spid="13">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dissolve">
                                      <p:cBhvr>
                                        <p:cTn id="25" dur="500"/>
                                        <p:tgtEl>
                                          <p:spTgt spid="1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dissolve">
                                      <p:cBhvr>
                                        <p:cTn id="28" dur="500"/>
                                        <p:tgtEl>
                                          <p:spTgt spid="13">
                                            <p:txEl>
                                              <p:pRg st="4" end="4"/>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1137-A975-AA40-81FA-7036B9516AB6}"/>
              </a:ext>
            </a:extLst>
          </p:cNvPr>
          <p:cNvSpPr>
            <a:spLocks noGrp="1"/>
          </p:cNvSpPr>
          <p:nvPr>
            <p:ph type="title"/>
          </p:nvPr>
        </p:nvSpPr>
        <p:spPr/>
        <p:txBody>
          <a:bodyPr>
            <a:normAutofit/>
          </a:bodyPr>
          <a:lstStyle/>
          <a:p>
            <a:r>
              <a:rPr lang="en-US" sz="4400" dirty="0"/>
              <a:t>Research Problem</a:t>
            </a:r>
          </a:p>
        </p:txBody>
      </p:sp>
      <p:sp>
        <p:nvSpPr>
          <p:cNvPr id="3" name="Text Placeholder 2">
            <a:extLst>
              <a:ext uri="{FF2B5EF4-FFF2-40B4-BE49-F238E27FC236}">
                <a16:creationId xmlns:a16="http://schemas.microsoft.com/office/drawing/2014/main" id="{FF1920FE-9244-4D4D-B7D0-6E47DB0F2E7E}"/>
              </a:ext>
            </a:extLst>
          </p:cNvPr>
          <p:cNvSpPr>
            <a:spLocks noGrp="1"/>
          </p:cNvSpPr>
          <p:nvPr>
            <p:ph type="body" idx="1"/>
          </p:nvPr>
        </p:nvSpPr>
        <p:spPr>
          <a:xfrm>
            <a:off x="616073" y="1040131"/>
            <a:ext cx="10939658" cy="3486150"/>
          </a:xfrm>
        </p:spPr>
        <p:txBody>
          <a:bodyPr>
            <a:noAutofit/>
          </a:bodyPr>
          <a:lstStyle/>
          <a:p>
            <a:pPr marL="457200" lvl="0" indent="-342900">
              <a:spcBef>
                <a:spcPts val="1100"/>
              </a:spcBef>
              <a:buClr>
                <a:srgbClr val="000000"/>
              </a:buClr>
              <a:buSzPts val="1800"/>
              <a:buChar char="●"/>
            </a:pPr>
            <a:r>
              <a:rPr lang="en-US" sz="2400" dirty="0">
                <a:latin typeface="Gill Sans MT" panose="020B0502020104020203" pitchFamily="34" charset="77"/>
              </a:rPr>
              <a:t>Motivation</a:t>
            </a:r>
          </a:p>
          <a:p>
            <a:pPr marL="762000" lvl="1" indent="-342900">
              <a:spcBef>
                <a:spcPts val="1100"/>
              </a:spcBef>
              <a:buClr>
                <a:srgbClr val="000000"/>
              </a:buClr>
              <a:buSzPts val="1800"/>
              <a:buChar char="●"/>
            </a:pPr>
            <a:r>
              <a:rPr lang="en-US" sz="2200" dirty="0">
                <a:latin typeface="Gill Sans MT" panose="020B0502020104020203" pitchFamily="34" charset="77"/>
              </a:rPr>
              <a:t>Open-source libraries are widely used in binaries, e.g., OpenSSL.</a:t>
            </a:r>
          </a:p>
          <a:p>
            <a:pPr marL="762000" lvl="1" indent="-342900">
              <a:spcBef>
                <a:spcPts val="1100"/>
              </a:spcBef>
              <a:buClr>
                <a:srgbClr val="000000"/>
              </a:buClr>
              <a:buSzPts val="1800"/>
              <a:buChar char="●"/>
            </a:pPr>
            <a:r>
              <a:rPr lang="en-US" sz="2200" dirty="0">
                <a:latin typeface="Gill Sans MT" panose="020B0502020104020203" pitchFamily="34" charset="77"/>
              </a:rPr>
              <a:t>Up to </a:t>
            </a:r>
            <a:r>
              <a:rPr lang="en-US" sz="2200" i="1" dirty="0">
                <a:solidFill>
                  <a:srgbClr val="FF0000"/>
                </a:solidFill>
                <a:latin typeface="Gill Sans MT" panose="020B0502020104020203" pitchFamily="34" charset="77"/>
              </a:rPr>
              <a:t>80%</a:t>
            </a:r>
            <a:r>
              <a:rPr lang="en-US" sz="2200" dirty="0">
                <a:solidFill>
                  <a:srgbClr val="FF0000"/>
                </a:solidFill>
                <a:latin typeface="Gill Sans MT" panose="020B0502020104020203" pitchFamily="34" charset="77"/>
              </a:rPr>
              <a:t> </a:t>
            </a:r>
            <a:r>
              <a:rPr lang="en-US" sz="2200" dirty="0">
                <a:latin typeface="Gill Sans MT" panose="020B0502020104020203" pitchFamily="34" charset="77"/>
              </a:rPr>
              <a:t>of the binaries in IoT firmware still use third-party libraries with </a:t>
            </a:r>
            <a:r>
              <a:rPr lang="en-US" sz="2200" i="1" dirty="0">
                <a:solidFill>
                  <a:srgbClr val="FF0000"/>
                </a:solidFill>
                <a:latin typeface="Gill Sans MT" panose="020B0502020104020203" pitchFamily="34" charset="77"/>
              </a:rPr>
              <a:t>already discovered vulnerabilities.</a:t>
            </a:r>
            <a:br>
              <a:rPr lang="en-US" sz="2000" i="1" dirty="0">
                <a:solidFill>
                  <a:srgbClr val="FF0000"/>
                </a:solidFill>
                <a:latin typeface="Gill Sans MT" panose="020B0502020104020203" pitchFamily="34" charset="77"/>
              </a:rPr>
            </a:br>
            <a:endParaRPr lang="en-US" sz="2000" i="1" dirty="0">
              <a:solidFill>
                <a:srgbClr val="FF0000"/>
              </a:solidFill>
              <a:latin typeface="Gill Sans MT" panose="020B0502020104020203" pitchFamily="34" charset="77"/>
            </a:endParaRPr>
          </a:p>
          <a:p>
            <a:pPr>
              <a:spcBef>
                <a:spcPts val="1100"/>
              </a:spcBef>
            </a:pPr>
            <a:r>
              <a:rPr lang="en-US" sz="2400" dirty="0"/>
              <a:t>Research Problem</a:t>
            </a:r>
          </a:p>
          <a:p>
            <a:pPr lvl="1">
              <a:spcBef>
                <a:spcPts val="1100"/>
              </a:spcBef>
            </a:pPr>
            <a:r>
              <a:rPr lang="en-US" sz="2200" dirty="0"/>
              <a:t>How to scalably check whether the already discovered vulnerabilities (</a:t>
            </a:r>
            <a:r>
              <a:rPr lang="en-US" sz="2200" i="1" dirty="0">
                <a:solidFill>
                  <a:srgbClr val="0432FF"/>
                </a:solidFill>
              </a:rPr>
              <a:t>source</a:t>
            </a:r>
            <a:r>
              <a:rPr lang="en-US" sz="2200" i="1" dirty="0"/>
              <a:t> </a:t>
            </a:r>
            <a:r>
              <a:rPr lang="en-US" sz="2200" i="1" dirty="0">
                <a:solidFill>
                  <a:srgbClr val="0432FF"/>
                </a:solidFill>
              </a:rPr>
              <a:t>code</a:t>
            </a:r>
            <a:r>
              <a:rPr lang="en-US" sz="2200" dirty="0"/>
              <a:t>) still exist in the </a:t>
            </a:r>
            <a:r>
              <a:rPr lang="en-US" sz="2200" i="1" dirty="0">
                <a:solidFill>
                  <a:srgbClr val="0432FF"/>
                </a:solidFill>
              </a:rPr>
              <a:t>unknow</a:t>
            </a:r>
            <a:r>
              <a:rPr lang="en-US" sz="2200" dirty="0"/>
              <a:t> </a:t>
            </a:r>
            <a:r>
              <a:rPr lang="en-US" sz="2200" i="1" dirty="0">
                <a:solidFill>
                  <a:srgbClr val="0432FF"/>
                </a:solidFill>
              </a:rPr>
              <a:t>binary code</a:t>
            </a:r>
            <a:r>
              <a:rPr lang="en-US" sz="2200" dirty="0"/>
              <a:t>.</a:t>
            </a:r>
          </a:p>
        </p:txBody>
      </p:sp>
      <p:sp>
        <p:nvSpPr>
          <p:cNvPr id="4" name="Slide Number Placeholder 3">
            <a:extLst>
              <a:ext uri="{FF2B5EF4-FFF2-40B4-BE49-F238E27FC236}">
                <a16:creationId xmlns:a16="http://schemas.microsoft.com/office/drawing/2014/main" id="{40EA75D7-A856-7949-91E1-957038EB01E2}"/>
              </a:ext>
            </a:extLst>
          </p:cNvPr>
          <p:cNvSpPr>
            <a:spLocks noGrp="1"/>
          </p:cNvSpPr>
          <p:nvPr>
            <p:ph type="sldNum" sz="quarter" idx="2"/>
          </p:nvPr>
        </p:nvSpPr>
        <p:spPr/>
        <p:txBody>
          <a:bodyPr/>
          <a:lstStyle/>
          <a:p>
            <a:fld id="{86CB4B4D-7CA3-9044-876B-883B54F8677D}" type="slidenum">
              <a:rPr lang="en-US" smtClean="0"/>
              <a:pPr/>
              <a:t>13</a:t>
            </a:fld>
            <a:endParaRPr lang="en-US" dirty="0"/>
          </a:p>
        </p:txBody>
      </p:sp>
      <p:pic>
        <p:nvPicPr>
          <p:cNvPr id="5" name="Picture 12" descr="How to Detect Malware On Your Website">
            <a:extLst>
              <a:ext uri="{FF2B5EF4-FFF2-40B4-BE49-F238E27FC236}">
                <a16:creationId xmlns:a16="http://schemas.microsoft.com/office/drawing/2014/main" id="{51CC5826-BDD2-834D-BE9E-0F97C8CAB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689" y="4753232"/>
            <a:ext cx="2384721" cy="16550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18936A-D782-9140-872D-AB9402505A68}"/>
              </a:ext>
            </a:extLst>
          </p:cNvPr>
          <p:cNvSpPr txBox="1"/>
          <p:nvPr/>
        </p:nvSpPr>
        <p:spPr>
          <a:xfrm>
            <a:off x="616073" y="6314866"/>
            <a:ext cx="1071112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1200" dirty="0">
                <a:latin typeface="Gill Sans MT" panose="020B0502020104020203" pitchFamily="34" charset="77"/>
              </a:rPr>
              <a:t>[NDSS’13] Cui, Ang, Michael Costello, and Salvatore </a:t>
            </a:r>
            <a:r>
              <a:rPr lang="en-US" sz="1200" dirty="0" err="1">
                <a:latin typeface="Gill Sans MT" panose="020B0502020104020203" pitchFamily="34" charset="77"/>
              </a:rPr>
              <a:t>Stolfo</a:t>
            </a:r>
            <a:r>
              <a:rPr lang="en-US" sz="1200" dirty="0">
                <a:latin typeface="Gill Sans MT" panose="020B0502020104020203" pitchFamily="34" charset="77"/>
              </a:rPr>
              <a:t>. "When firmware modifications attack: A case study of embedded exploitation." (2013). In NDSS.</a:t>
            </a:r>
          </a:p>
        </p:txBody>
      </p:sp>
    </p:spTree>
    <p:custDataLst>
      <p:tags r:id="rId1"/>
    </p:custDataLst>
    <p:extLst>
      <p:ext uri="{BB962C8B-B14F-4D97-AF65-F5344CB8AC3E}">
        <p14:creationId xmlns:p14="http://schemas.microsoft.com/office/powerpoint/2010/main" val="4038766017"/>
      </p:ext>
    </p:extLst>
  </p:cSld>
  <p:clrMapOvr>
    <a:masterClrMapping/>
  </p:clrMapOvr>
  <p:transition spd="med" advTm="2693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B22A-9C23-E341-A4FB-7CBC3EE0EEF2}"/>
              </a:ext>
            </a:extLst>
          </p:cNvPr>
          <p:cNvSpPr>
            <a:spLocks noGrp="1"/>
          </p:cNvSpPr>
          <p:nvPr>
            <p:ph type="title"/>
          </p:nvPr>
        </p:nvSpPr>
        <p:spPr/>
        <p:txBody>
          <a:bodyPr>
            <a:normAutofit/>
          </a:bodyPr>
          <a:lstStyle/>
          <a:p>
            <a:r>
              <a:rPr lang="en-US" sz="4400" dirty="0"/>
              <a:t>Similarity-Based Solution</a:t>
            </a:r>
          </a:p>
        </p:txBody>
      </p:sp>
      <p:sp>
        <p:nvSpPr>
          <p:cNvPr id="3" name="Text Placeholder 2">
            <a:extLst>
              <a:ext uri="{FF2B5EF4-FFF2-40B4-BE49-F238E27FC236}">
                <a16:creationId xmlns:a16="http://schemas.microsoft.com/office/drawing/2014/main" id="{CF1D4FA1-11C7-6841-BABC-9C9B257BD191}"/>
              </a:ext>
            </a:extLst>
          </p:cNvPr>
          <p:cNvSpPr>
            <a:spLocks noGrp="1"/>
          </p:cNvSpPr>
          <p:nvPr>
            <p:ph type="body" idx="1"/>
          </p:nvPr>
        </p:nvSpPr>
        <p:spPr>
          <a:xfrm>
            <a:off x="397102" y="1005061"/>
            <a:ext cx="11318649" cy="3231952"/>
          </a:xfrm>
        </p:spPr>
        <p:txBody>
          <a:bodyPr>
            <a:normAutofit fontScale="92500"/>
          </a:bodyPr>
          <a:lstStyle/>
          <a:p>
            <a:pPr hangingPunct="1">
              <a:spcBef>
                <a:spcPts val="1100"/>
              </a:spcBef>
            </a:pPr>
            <a:r>
              <a:rPr lang="en-US" sz="2400" dirty="0"/>
              <a:t>Source-Binary Code Similarity for Vulnerability Detection</a:t>
            </a:r>
          </a:p>
          <a:p>
            <a:pPr lvl="1">
              <a:spcBef>
                <a:spcPts val="1100"/>
              </a:spcBef>
            </a:pPr>
            <a:r>
              <a:rPr lang="en-US" sz="2200" dirty="0"/>
              <a:t>If an </a:t>
            </a:r>
            <a:r>
              <a:rPr lang="en-US" sz="2200" i="1" dirty="0">
                <a:solidFill>
                  <a:srgbClr val="0432FF"/>
                </a:solidFill>
              </a:rPr>
              <a:t>unknown code </a:t>
            </a:r>
            <a:r>
              <a:rPr lang="en-US" sz="2200" dirty="0"/>
              <a:t>is similar to a</a:t>
            </a:r>
            <a:r>
              <a:rPr lang="zh-CN" altLang="en-US" sz="2200" dirty="0"/>
              <a:t> </a:t>
            </a:r>
            <a:r>
              <a:rPr lang="en-US" sz="2200" i="1" dirty="0">
                <a:solidFill>
                  <a:srgbClr val="0432FF"/>
                </a:solidFill>
              </a:rPr>
              <a:t>discovered vulnerability template</a:t>
            </a:r>
            <a:r>
              <a:rPr lang="en-US" sz="2200" dirty="0"/>
              <a:t>, then the unknown code is potentially to have the same vulnerability.</a:t>
            </a:r>
          </a:p>
          <a:p>
            <a:pPr>
              <a:spcBef>
                <a:spcPts val="1100"/>
              </a:spcBef>
            </a:pPr>
            <a:r>
              <a:rPr lang="en-US" sz="2400" dirty="0"/>
              <a:t>Challenge:</a:t>
            </a:r>
          </a:p>
          <a:p>
            <a:pPr lvl="1">
              <a:spcBef>
                <a:spcPts val="1100"/>
              </a:spcBef>
            </a:pPr>
            <a:r>
              <a:rPr lang="en-US" sz="2200" dirty="0"/>
              <a:t>The source and binary code are </a:t>
            </a:r>
            <a:r>
              <a:rPr lang="en-US" sz="2200" i="1" dirty="0">
                <a:solidFill>
                  <a:srgbClr val="FF0000"/>
                </a:solidFill>
              </a:rPr>
              <a:t>not in a canonicalized form</a:t>
            </a:r>
            <a:r>
              <a:rPr lang="en-US" sz="2200" dirty="0"/>
              <a:t>.</a:t>
            </a:r>
          </a:p>
          <a:p>
            <a:pPr>
              <a:spcBef>
                <a:spcPts val="1100"/>
              </a:spcBef>
            </a:pPr>
            <a:r>
              <a:rPr lang="en-US" sz="2400" dirty="0"/>
              <a:t>Existing Solution:</a:t>
            </a:r>
          </a:p>
          <a:p>
            <a:pPr lvl="1">
              <a:spcBef>
                <a:spcPts val="1100"/>
              </a:spcBef>
            </a:pPr>
            <a:r>
              <a:rPr lang="en-US" sz="2200" dirty="0"/>
              <a:t>Transform the problem to </a:t>
            </a:r>
            <a:r>
              <a:rPr lang="en-US" sz="2200" i="1" dirty="0">
                <a:solidFill>
                  <a:srgbClr val="0432FF"/>
                </a:solidFill>
                <a:sym typeface="Wingdings" pitchFamily="2" charset="2"/>
              </a:rPr>
              <a:t>binary code similarity detection </a:t>
            </a:r>
            <a:r>
              <a:rPr lang="en-US" sz="2200" dirty="0">
                <a:solidFill>
                  <a:schemeClr val="tx1">
                    <a:lumMod val="50000"/>
                  </a:schemeClr>
                </a:solidFill>
                <a:sym typeface="Wingdings" pitchFamily="2" charset="2"/>
              </a:rPr>
              <a:t>by</a:t>
            </a:r>
            <a:r>
              <a:rPr lang="en-US" sz="2200" i="1" dirty="0">
                <a:solidFill>
                  <a:srgbClr val="0432FF"/>
                </a:solidFill>
                <a:sym typeface="Wingdings" pitchFamily="2" charset="2"/>
              </a:rPr>
              <a:t> </a:t>
            </a:r>
            <a:r>
              <a:rPr lang="en-US" sz="2200" dirty="0"/>
              <a:t>compiling the source code to a binary.</a:t>
            </a:r>
          </a:p>
        </p:txBody>
      </p:sp>
      <p:sp>
        <p:nvSpPr>
          <p:cNvPr id="4" name="Slide Number Placeholder 3">
            <a:extLst>
              <a:ext uri="{FF2B5EF4-FFF2-40B4-BE49-F238E27FC236}">
                <a16:creationId xmlns:a16="http://schemas.microsoft.com/office/drawing/2014/main" id="{437606E3-BE49-2B47-A5E1-32F1946A1047}"/>
              </a:ext>
            </a:extLst>
          </p:cNvPr>
          <p:cNvSpPr>
            <a:spLocks noGrp="1"/>
          </p:cNvSpPr>
          <p:nvPr>
            <p:ph type="sldNum" sz="quarter" idx="2"/>
          </p:nvPr>
        </p:nvSpPr>
        <p:spPr/>
        <p:txBody>
          <a:bodyPr/>
          <a:lstStyle/>
          <a:p>
            <a:fld id="{86CB4B4D-7CA3-9044-876B-883B54F8677D}" type="slidenum">
              <a:rPr lang="en-US" smtClean="0"/>
              <a:pPr/>
              <a:t>14</a:t>
            </a:fld>
            <a:endParaRPr lang="en-US" dirty="0"/>
          </a:p>
        </p:txBody>
      </p:sp>
      <p:pic>
        <p:nvPicPr>
          <p:cNvPr id="13" name="Picture 12">
            <a:extLst>
              <a:ext uri="{FF2B5EF4-FFF2-40B4-BE49-F238E27FC236}">
                <a16:creationId xmlns:a16="http://schemas.microsoft.com/office/drawing/2014/main" id="{9D8E18E2-C3AD-724B-8EA4-19607FA5576D}"/>
              </a:ext>
            </a:extLst>
          </p:cNvPr>
          <p:cNvPicPr>
            <a:picLocks noChangeAspect="1"/>
          </p:cNvPicPr>
          <p:nvPr/>
        </p:nvPicPr>
        <p:blipFill>
          <a:blip r:embed="rId4"/>
          <a:stretch>
            <a:fillRect/>
          </a:stretch>
        </p:blipFill>
        <p:spPr>
          <a:xfrm>
            <a:off x="6666793" y="4452762"/>
            <a:ext cx="2541200" cy="1917286"/>
          </a:xfrm>
          <a:prstGeom prst="rect">
            <a:avLst/>
          </a:prstGeom>
        </p:spPr>
      </p:pic>
      <p:sp>
        <p:nvSpPr>
          <p:cNvPr id="54" name="TextBox 53">
            <a:extLst>
              <a:ext uri="{FF2B5EF4-FFF2-40B4-BE49-F238E27FC236}">
                <a16:creationId xmlns:a16="http://schemas.microsoft.com/office/drawing/2014/main" id="{A5736EB7-56D9-7540-A0B0-2EB9B1817AF5}"/>
              </a:ext>
            </a:extLst>
          </p:cNvPr>
          <p:cNvSpPr txBox="1"/>
          <p:nvPr/>
        </p:nvSpPr>
        <p:spPr>
          <a:xfrm>
            <a:off x="6912520" y="6454799"/>
            <a:ext cx="229547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rgbClr val="FF0000"/>
                </a:solidFill>
                <a:latin typeface="Gill Sans MT" panose="020B0502020104020203" pitchFamily="34" charset="77"/>
              </a:rPr>
              <a:t>V</a:t>
            </a:r>
            <a:r>
              <a:rPr kumimoji="0" lang="en-US" sz="1800" b="0" i="0" u="none" strike="noStrike" cap="none" spc="0" normalizeH="0" baseline="0" dirty="0">
                <a:ln>
                  <a:noFill/>
                </a:ln>
                <a:solidFill>
                  <a:srgbClr val="FF0000"/>
                </a:solidFill>
                <a:effectLst/>
                <a:uFillTx/>
                <a:latin typeface="Gill Sans MT" panose="020B0502020104020203" pitchFamily="34" charset="77"/>
                <a:sym typeface="Palatino"/>
              </a:rPr>
              <a:t>ulnerability template</a:t>
            </a:r>
          </a:p>
        </p:txBody>
      </p:sp>
      <p:grpSp>
        <p:nvGrpSpPr>
          <p:cNvPr id="7" name="Group 6">
            <a:extLst>
              <a:ext uri="{FF2B5EF4-FFF2-40B4-BE49-F238E27FC236}">
                <a16:creationId xmlns:a16="http://schemas.microsoft.com/office/drawing/2014/main" id="{B9EF427C-51A4-354C-B0EF-D93AB00282BA}"/>
              </a:ext>
            </a:extLst>
          </p:cNvPr>
          <p:cNvGrpSpPr/>
          <p:nvPr/>
        </p:nvGrpSpPr>
        <p:grpSpPr>
          <a:xfrm>
            <a:off x="2508020" y="4570603"/>
            <a:ext cx="2295473" cy="2287397"/>
            <a:chOff x="2519595" y="4345374"/>
            <a:chExt cx="2295473" cy="2287397"/>
          </a:xfrm>
        </p:grpSpPr>
        <p:sp>
          <p:nvSpPr>
            <p:cNvPr id="52" name="Folded Corner 51">
              <a:extLst>
                <a:ext uri="{FF2B5EF4-FFF2-40B4-BE49-F238E27FC236}">
                  <a16:creationId xmlns:a16="http://schemas.microsoft.com/office/drawing/2014/main" id="{F6034C84-4B1D-0047-A48F-AA24F6C281A8}"/>
                </a:ext>
              </a:extLst>
            </p:cNvPr>
            <p:cNvSpPr/>
            <p:nvPr/>
          </p:nvSpPr>
          <p:spPr>
            <a:xfrm>
              <a:off x="2837233" y="4345374"/>
              <a:ext cx="1519333" cy="1811020"/>
            </a:xfrm>
            <a:prstGeom prst="foldedCorner">
              <a:avLst/>
            </a:prstGeom>
            <a:noFill/>
            <a:ln w="12700" cap="flat" cmpd="sng" algn="ctr">
              <a:solidFill>
                <a:sysClr val="windowText" lastClr="000000"/>
              </a:solidFill>
              <a:prstDash val="solid"/>
            </a:ln>
            <a:effectLst/>
          </p:spPr>
          <p:txBody>
            <a:bodyPr lIns="137160" rIns="91440" bIns="45720" rtlCol="0" anchor="b"/>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Courier" pitchFamily="2" charset="0"/>
                  <a:ea typeface="Arial" charset="0"/>
                  <a:cs typeface="Arial" charset="0"/>
                </a:rPr>
                <a:t>101010011100000001010010100011001010101010010101010101001010100101010100</a:t>
              </a:r>
            </a:p>
          </p:txBody>
        </p:sp>
        <p:sp>
          <p:nvSpPr>
            <p:cNvPr id="53" name="TextBox 52">
              <a:extLst>
                <a:ext uri="{FF2B5EF4-FFF2-40B4-BE49-F238E27FC236}">
                  <a16:creationId xmlns:a16="http://schemas.microsoft.com/office/drawing/2014/main" id="{58469AE1-B47C-A245-A08D-3B50FC3D6EAE}"/>
                </a:ext>
              </a:extLst>
            </p:cNvPr>
            <p:cNvSpPr txBox="1"/>
            <p:nvPr/>
          </p:nvSpPr>
          <p:spPr>
            <a:xfrm>
              <a:off x="2519595" y="6253180"/>
              <a:ext cx="229547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chemeClr val="tx1">
                      <a:lumMod val="50000"/>
                    </a:schemeClr>
                  </a:solidFill>
                  <a:latin typeface="Gill Sans MT" panose="020B0502020104020203" pitchFamily="34" charset="77"/>
                </a:rPr>
                <a:t>U</a:t>
              </a:r>
              <a:r>
                <a:rPr kumimoji="0" lang="en-US" sz="1800" b="0" i="0" u="none" strike="noStrike" cap="none" spc="0" normalizeH="0" baseline="0" dirty="0">
                  <a:ln>
                    <a:noFill/>
                  </a:ln>
                  <a:solidFill>
                    <a:schemeClr val="tx1">
                      <a:lumMod val="50000"/>
                    </a:schemeClr>
                  </a:solidFill>
                  <a:effectLst/>
                  <a:uFillTx/>
                  <a:latin typeface="Gill Sans MT" panose="020B0502020104020203" pitchFamily="34" charset="77"/>
                  <a:sym typeface="Palatino"/>
                </a:rPr>
                <a:t>nknown binary code</a:t>
              </a:r>
            </a:p>
          </p:txBody>
        </p:sp>
      </p:grpSp>
      <p:grpSp>
        <p:nvGrpSpPr>
          <p:cNvPr id="8" name="Group 7">
            <a:extLst>
              <a:ext uri="{FF2B5EF4-FFF2-40B4-BE49-F238E27FC236}">
                <a16:creationId xmlns:a16="http://schemas.microsoft.com/office/drawing/2014/main" id="{B0B1B03F-8B21-394D-9B67-C5242E50EF17}"/>
              </a:ext>
            </a:extLst>
          </p:cNvPr>
          <p:cNvGrpSpPr/>
          <p:nvPr/>
        </p:nvGrpSpPr>
        <p:grpSpPr>
          <a:xfrm>
            <a:off x="4612836" y="4863071"/>
            <a:ext cx="1959627" cy="645539"/>
            <a:chOff x="4624411" y="4637842"/>
            <a:chExt cx="1959627" cy="645539"/>
          </a:xfrm>
        </p:grpSpPr>
        <p:sp>
          <p:nvSpPr>
            <p:cNvPr id="48" name="Left-Right Arrow 47">
              <a:extLst>
                <a:ext uri="{FF2B5EF4-FFF2-40B4-BE49-F238E27FC236}">
                  <a16:creationId xmlns:a16="http://schemas.microsoft.com/office/drawing/2014/main" id="{389A3236-E60A-7C45-AB76-496683163D80}"/>
                </a:ext>
              </a:extLst>
            </p:cNvPr>
            <p:cNvSpPr/>
            <p:nvPr/>
          </p:nvSpPr>
          <p:spPr>
            <a:xfrm>
              <a:off x="4624411" y="5048211"/>
              <a:ext cx="1959627" cy="235170"/>
            </a:xfrm>
            <a:prstGeom prst="leftRightArrow">
              <a:avLst/>
            </a:prstGeom>
            <a:solidFill>
              <a:srgbClr val="8597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2" name="TextBox 11">
              <a:extLst>
                <a:ext uri="{FF2B5EF4-FFF2-40B4-BE49-F238E27FC236}">
                  <a16:creationId xmlns:a16="http://schemas.microsoft.com/office/drawing/2014/main" id="{E92B5136-DEC0-7042-8B97-9E7B78279231}"/>
                </a:ext>
              </a:extLst>
            </p:cNvPr>
            <p:cNvSpPr txBox="1"/>
            <p:nvPr/>
          </p:nvSpPr>
          <p:spPr>
            <a:xfrm>
              <a:off x="4960909" y="4637842"/>
              <a:ext cx="128663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dirty="0">
                  <a:solidFill>
                    <a:srgbClr val="FF0000"/>
                  </a:solidFill>
                  <a:latin typeface="Gill Sans MT" panose="020B0502020104020203" pitchFamily="34" charset="77"/>
                </a:rPr>
                <a:t>S</a:t>
              </a:r>
              <a:r>
                <a:rPr kumimoji="0" lang="en-US" sz="2000" b="0" i="0" u="none" strike="noStrike" cap="none" spc="0" normalizeH="0" baseline="0" dirty="0">
                  <a:ln>
                    <a:noFill/>
                  </a:ln>
                  <a:solidFill>
                    <a:srgbClr val="FF0000"/>
                  </a:solidFill>
                  <a:effectLst/>
                  <a:uFillTx/>
                  <a:latin typeface="Gill Sans MT" panose="020B0502020104020203" pitchFamily="34" charset="77"/>
                  <a:sym typeface="Palatino"/>
                </a:rPr>
                <a:t>imilar?</a:t>
              </a:r>
            </a:p>
          </p:txBody>
        </p:sp>
      </p:grpSp>
      <p:sp>
        <p:nvSpPr>
          <p:cNvPr id="15" name="Folded Corner 14">
            <a:extLst>
              <a:ext uri="{FF2B5EF4-FFF2-40B4-BE49-F238E27FC236}">
                <a16:creationId xmlns:a16="http://schemas.microsoft.com/office/drawing/2014/main" id="{BB4383FC-9EA0-3F4F-9AA7-F48C5DF5847A}"/>
              </a:ext>
            </a:extLst>
          </p:cNvPr>
          <p:cNvSpPr/>
          <p:nvPr/>
        </p:nvSpPr>
        <p:spPr>
          <a:xfrm>
            <a:off x="7224086" y="4559028"/>
            <a:ext cx="1519333" cy="1811020"/>
          </a:xfrm>
          <a:prstGeom prst="foldedCorner">
            <a:avLst/>
          </a:prstGeom>
          <a:noFill/>
          <a:ln w="12700" cap="flat" cmpd="sng" algn="ctr">
            <a:solidFill>
              <a:sysClr val="windowText" lastClr="000000"/>
            </a:solidFill>
            <a:prstDash val="solid"/>
          </a:ln>
          <a:effectLst/>
        </p:spPr>
        <p:txBody>
          <a:bodyPr lIns="137160" rIns="91440" bIns="45720" rtlCol="0" anchor="b"/>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Courier" pitchFamily="2" charset="0"/>
                <a:ea typeface="Arial" charset="0"/>
                <a:cs typeface="Arial" charset="0"/>
              </a:rPr>
              <a:t>101010011100000001010010100011001010101010010101010101001010100101010100</a:t>
            </a:r>
          </a:p>
        </p:txBody>
      </p:sp>
    </p:spTree>
    <p:custDataLst>
      <p:tags r:id="rId1"/>
    </p:custDataLst>
    <p:extLst>
      <p:ext uri="{BB962C8B-B14F-4D97-AF65-F5344CB8AC3E}">
        <p14:creationId xmlns:p14="http://schemas.microsoft.com/office/powerpoint/2010/main" val="3411324845"/>
      </p:ext>
    </p:extLst>
  </p:cSld>
  <p:clrMapOvr>
    <a:masterClrMapping/>
  </p:clrMapOvr>
  <p:transition spd="med" advTm="4861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dissolve">
                                      <p:cBhvr>
                                        <p:cTn id="13" dur="500"/>
                                        <p:tgtEl>
                                          <p:spTgt spid="54"/>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dissolv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dissolv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4A6E-8732-BC4A-A37D-B8F9EF4CD140}"/>
              </a:ext>
            </a:extLst>
          </p:cNvPr>
          <p:cNvSpPr>
            <a:spLocks noGrp="1"/>
          </p:cNvSpPr>
          <p:nvPr>
            <p:ph type="title"/>
          </p:nvPr>
        </p:nvSpPr>
        <p:spPr>
          <a:xfrm>
            <a:off x="350129" y="69421"/>
            <a:ext cx="11715750" cy="831850"/>
          </a:xfrm>
        </p:spPr>
        <p:txBody>
          <a:bodyPr>
            <a:noAutofit/>
          </a:bodyPr>
          <a:lstStyle/>
          <a:p>
            <a:r>
              <a:rPr lang="en-US" sz="4400" dirty="0"/>
              <a:t>Challenge #1: Low Accuracy</a:t>
            </a:r>
          </a:p>
        </p:txBody>
      </p:sp>
      <p:sp>
        <p:nvSpPr>
          <p:cNvPr id="4" name="Slide Number Placeholder 3">
            <a:extLst>
              <a:ext uri="{FF2B5EF4-FFF2-40B4-BE49-F238E27FC236}">
                <a16:creationId xmlns:a16="http://schemas.microsoft.com/office/drawing/2014/main" id="{D965DAEE-24B3-EC49-839F-F528FD988D48}"/>
              </a:ext>
            </a:extLst>
          </p:cNvPr>
          <p:cNvSpPr>
            <a:spLocks noGrp="1"/>
          </p:cNvSpPr>
          <p:nvPr>
            <p:ph type="sldNum" sz="quarter" idx="2"/>
          </p:nvPr>
        </p:nvSpPr>
        <p:spPr/>
        <p:txBody>
          <a:bodyPr/>
          <a:lstStyle/>
          <a:p>
            <a:fld id="{86CB4B4D-7CA3-9044-876B-883B54F8677D}" type="slidenum">
              <a:rPr lang="en-US" smtClean="0"/>
              <a:pPr/>
              <a:t>15</a:t>
            </a:fld>
            <a:endParaRPr lang="en-US" dirty="0"/>
          </a:p>
        </p:txBody>
      </p:sp>
      <p:sp>
        <p:nvSpPr>
          <p:cNvPr id="15" name="Text Placeholder 2">
            <a:extLst>
              <a:ext uri="{FF2B5EF4-FFF2-40B4-BE49-F238E27FC236}">
                <a16:creationId xmlns:a16="http://schemas.microsoft.com/office/drawing/2014/main" id="{0ABDCF4B-DBBC-AB4D-939F-93F098270FFE}"/>
              </a:ext>
            </a:extLst>
          </p:cNvPr>
          <p:cNvSpPr txBox="1">
            <a:spLocks/>
          </p:cNvSpPr>
          <p:nvPr/>
        </p:nvSpPr>
        <p:spPr>
          <a:xfrm>
            <a:off x="397102" y="990157"/>
            <a:ext cx="11794898" cy="19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r>
              <a:rPr lang="en-US" sz="2200" i="1" dirty="0">
                <a:solidFill>
                  <a:srgbClr val="FF0000"/>
                </a:solidFill>
              </a:rPr>
              <a:t>Low accuracy </a:t>
            </a:r>
            <a:r>
              <a:rPr lang="en-US" sz="2200" dirty="0"/>
              <a:t>due to many combinations of compiling options</a:t>
            </a:r>
          </a:p>
          <a:p>
            <a:pPr lvl="1" hangingPunct="1">
              <a:spcBef>
                <a:spcPts val="1100"/>
              </a:spcBef>
            </a:pPr>
            <a:r>
              <a:rPr lang="en-US" sz="2000" dirty="0"/>
              <a:t>Compiler: GCC (204 versions), LLVM (55 versions), etc.</a:t>
            </a:r>
          </a:p>
          <a:p>
            <a:pPr lvl="1" hangingPunct="1">
              <a:spcBef>
                <a:spcPts val="1100"/>
              </a:spcBef>
            </a:pPr>
            <a:r>
              <a:rPr lang="en-US" sz="2000" dirty="0"/>
              <a:t>Optimization level: </a:t>
            </a:r>
            <a:r>
              <a:rPr lang="en-US" sz="2000" i="1" dirty="0"/>
              <a:t>O-{0, 1, 2, 3, s, fast, g}</a:t>
            </a:r>
          </a:p>
          <a:p>
            <a:pPr lvl="1" hangingPunct="1">
              <a:spcBef>
                <a:spcPts val="1100"/>
              </a:spcBef>
            </a:pPr>
            <a:r>
              <a:rPr lang="en-US" sz="2000" dirty="0"/>
              <a:t>Architecture: x86, ARM, MIPS, etc.</a:t>
            </a:r>
          </a:p>
        </p:txBody>
      </p:sp>
      <p:grpSp>
        <p:nvGrpSpPr>
          <p:cNvPr id="8" name="Group 7">
            <a:extLst>
              <a:ext uri="{FF2B5EF4-FFF2-40B4-BE49-F238E27FC236}">
                <a16:creationId xmlns:a16="http://schemas.microsoft.com/office/drawing/2014/main" id="{16DB59C3-A8AF-0948-9E1B-38D774B08F0B}"/>
              </a:ext>
            </a:extLst>
          </p:cNvPr>
          <p:cNvGrpSpPr/>
          <p:nvPr/>
        </p:nvGrpSpPr>
        <p:grpSpPr>
          <a:xfrm>
            <a:off x="1285096" y="3186992"/>
            <a:ext cx="4126627" cy="2251805"/>
            <a:chOff x="1285096" y="3186992"/>
            <a:chExt cx="4126627" cy="2251805"/>
          </a:xfrm>
        </p:grpSpPr>
        <p:sp>
          <p:nvSpPr>
            <p:cNvPr id="14" name="圆角矩形 69">
              <a:extLst>
                <a:ext uri="{FF2B5EF4-FFF2-40B4-BE49-F238E27FC236}">
                  <a16:creationId xmlns:a16="http://schemas.microsoft.com/office/drawing/2014/main" id="{16CE4ACE-703D-CC43-AF26-B826E7812DEC}"/>
                </a:ext>
              </a:extLst>
            </p:cNvPr>
            <p:cNvSpPr/>
            <p:nvPr/>
          </p:nvSpPr>
          <p:spPr>
            <a:xfrm>
              <a:off x="1789358" y="4388208"/>
              <a:ext cx="1554325" cy="332612"/>
            </a:xfrm>
            <a:prstGeom prst="roundRect">
              <a:avLst/>
            </a:prstGeom>
            <a:solidFill>
              <a:srgbClr val="FFF3E3"/>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Syntax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16" name="右箭头 145">
              <a:extLst>
                <a:ext uri="{FF2B5EF4-FFF2-40B4-BE49-F238E27FC236}">
                  <a16:creationId xmlns:a16="http://schemas.microsoft.com/office/drawing/2014/main" id="{8B4BFBA6-66A3-A34F-90CC-1E9FE6ED4255}"/>
                </a:ext>
              </a:extLst>
            </p:cNvPr>
            <p:cNvSpPr/>
            <p:nvPr/>
          </p:nvSpPr>
          <p:spPr>
            <a:xfrm>
              <a:off x="3523449" y="4480200"/>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17" name="圆角矩形 69">
              <a:extLst>
                <a:ext uri="{FF2B5EF4-FFF2-40B4-BE49-F238E27FC236}">
                  <a16:creationId xmlns:a16="http://schemas.microsoft.com/office/drawing/2014/main" id="{161F683D-BC15-5A46-A647-C4BEC80DB80E}"/>
                </a:ext>
              </a:extLst>
            </p:cNvPr>
            <p:cNvSpPr/>
            <p:nvPr/>
          </p:nvSpPr>
          <p:spPr>
            <a:xfrm>
              <a:off x="1789357" y="4872095"/>
              <a:ext cx="1554326" cy="493354"/>
            </a:xfrm>
            <a:prstGeom prst="roundRect">
              <a:avLst/>
            </a:prstGeom>
            <a:solidFill>
              <a:srgbClr val="FFF3E3"/>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Semantic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19" name="右箭头 145">
              <a:extLst>
                <a:ext uri="{FF2B5EF4-FFF2-40B4-BE49-F238E27FC236}">
                  <a16:creationId xmlns:a16="http://schemas.microsoft.com/office/drawing/2014/main" id="{609C156F-B59C-084E-961E-CF6977B27CFD}"/>
                </a:ext>
              </a:extLst>
            </p:cNvPr>
            <p:cNvSpPr/>
            <p:nvPr/>
          </p:nvSpPr>
          <p:spPr>
            <a:xfrm>
              <a:off x="1285096" y="4476907"/>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1" name="圆角矩形 69">
              <a:extLst>
                <a:ext uri="{FF2B5EF4-FFF2-40B4-BE49-F238E27FC236}">
                  <a16:creationId xmlns:a16="http://schemas.microsoft.com/office/drawing/2014/main" id="{7DD81A69-8EA2-9A46-A76A-4026156143BC}"/>
                </a:ext>
              </a:extLst>
            </p:cNvPr>
            <p:cNvSpPr/>
            <p:nvPr/>
          </p:nvSpPr>
          <p:spPr>
            <a:xfrm>
              <a:off x="1789358" y="3863518"/>
              <a:ext cx="1554325" cy="330599"/>
            </a:xfrm>
            <a:prstGeom prst="roundRect">
              <a:avLst/>
            </a:prstGeom>
            <a:solidFill>
              <a:srgbClr val="FFF3E3"/>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Lexical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2" name="Rectangle 21">
              <a:extLst>
                <a:ext uri="{FF2B5EF4-FFF2-40B4-BE49-F238E27FC236}">
                  <a16:creationId xmlns:a16="http://schemas.microsoft.com/office/drawing/2014/main" id="{86C49FF2-1485-D14C-BD28-B5D74BBFA7F5}"/>
                </a:ext>
              </a:extLst>
            </p:cNvPr>
            <p:cNvSpPr/>
            <p:nvPr/>
          </p:nvSpPr>
          <p:spPr>
            <a:xfrm>
              <a:off x="1716734" y="3698824"/>
              <a:ext cx="1732788" cy="1739973"/>
            </a:xfrm>
            <a:prstGeom prst="rect">
              <a:avLst/>
            </a:prstGeom>
            <a:noFill/>
            <a:ln w="127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3" name="Shape 63">
              <a:extLst>
                <a:ext uri="{FF2B5EF4-FFF2-40B4-BE49-F238E27FC236}">
                  <a16:creationId xmlns:a16="http://schemas.microsoft.com/office/drawing/2014/main" id="{11454F2F-1404-5047-A612-8FFB1564E054}"/>
                </a:ext>
              </a:extLst>
            </p:cNvPr>
            <p:cNvSpPr txBox="1"/>
            <p:nvPr/>
          </p:nvSpPr>
          <p:spPr>
            <a:xfrm>
              <a:off x="2014342" y="3186992"/>
              <a:ext cx="1252706" cy="523626"/>
            </a:xfrm>
            <a:prstGeom prst="rect">
              <a:avLst/>
            </a:prstGeom>
            <a:noFill/>
            <a:ln>
              <a:noFill/>
            </a:ln>
          </p:spPr>
          <p:txBody>
            <a:bodyPr wrap="square" lIns="91425" tIns="91425" rIns="91425" bIns="91425" anchor="t" anchorCtr="0">
              <a:noAutofit/>
            </a:bodyPr>
            <a:lstStyle/>
            <a:p>
              <a:pPr algn="l" defTabSz="914400" hangingPunct="1"/>
              <a:r>
                <a:rPr lang="en-US" sz="1400" b="1" dirty="0">
                  <a:solidFill>
                    <a:srgbClr val="000000"/>
                  </a:solidFill>
                  <a:latin typeface="Arial" charset="0"/>
                  <a:ea typeface="Arial" charset="0"/>
                  <a:cs typeface="Arial" charset="0"/>
                  <a:sym typeface="Arial"/>
                </a:rPr>
                <a:t>Front end</a:t>
              </a:r>
              <a:endParaRPr lang="en" sz="1400" b="1" dirty="0">
                <a:solidFill>
                  <a:srgbClr val="000000"/>
                </a:solidFill>
                <a:latin typeface="Arial" charset="0"/>
                <a:ea typeface="Arial" charset="0"/>
                <a:cs typeface="Arial" charset="0"/>
                <a:sym typeface="Arial"/>
              </a:endParaRPr>
            </a:p>
          </p:txBody>
        </p:sp>
        <p:sp>
          <p:nvSpPr>
            <p:cNvPr id="24" name="Shape 63">
              <a:extLst>
                <a:ext uri="{FF2B5EF4-FFF2-40B4-BE49-F238E27FC236}">
                  <a16:creationId xmlns:a16="http://schemas.microsoft.com/office/drawing/2014/main" id="{ACE23E64-F413-BE44-8CE1-D38DE7C930B8}"/>
                </a:ext>
              </a:extLst>
            </p:cNvPr>
            <p:cNvSpPr txBox="1"/>
            <p:nvPr/>
          </p:nvSpPr>
          <p:spPr>
            <a:xfrm>
              <a:off x="3549264" y="4006937"/>
              <a:ext cx="1862459" cy="378683"/>
            </a:xfrm>
            <a:prstGeom prst="rect">
              <a:avLst/>
            </a:prstGeom>
            <a:noFill/>
            <a:ln>
              <a:noFill/>
            </a:ln>
          </p:spPr>
          <p:txBody>
            <a:bodyPr wrap="square" lIns="91425" tIns="91425" rIns="91425" bIns="91425" anchor="t" anchorCtr="0">
              <a:noAutofit/>
            </a:bodyPr>
            <a:lstStyle/>
            <a:p>
              <a:pPr defTabSz="914400" hangingPunct="1"/>
              <a:r>
                <a:rPr lang="en-US" sz="1400" b="1" dirty="0">
                  <a:solidFill>
                    <a:srgbClr val="000000"/>
                  </a:solidFill>
                  <a:latin typeface="Arial" charset="0"/>
                  <a:ea typeface="Arial" charset="0"/>
                  <a:cs typeface="Arial" charset="0"/>
                  <a:sym typeface="Arial"/>
                </a:rPr>
                <a:t>Intermediate Representation</a:t>
              </a:r>
            </a:p>
            <a:p>
              <a:pPr defTabSz="914400" hangingPunct="1"/>
              <a:r>
                <a:rPr lang="en-US" sz="1400" b="1" dirty="0">
                  <a:solidFill>
                    <a:srgbClr val="000000"/>
                  </a:solidFill>
                  <a:latin typeface="Arial" charset="0"/>
                  <a:ea typeface="Arial" charset="0"/>
                  <a:cs typeface="Arial" charset="0"/>
                  <a:sym typeface="Arial"/>
                </a:rPr>
                <a:t>(IR)</a:t>
              </a:r>
              <a:endParaRPr lang="en" sz="1400" b="1" dirty="0">
                <a:solidFill>
                  <a:srgbClr val="000000"/>
                </a:solidFill>
                <a:latin typeface="Arial" charset="0"/>
                <a:ea typeface="Arial" charset="0"/>
                <a:cs typeface="Arial" charset="0"/>
                <a:sym typeface="Arial"/>
              </a:endParaRPr>
            </a:p>
          </p:txBody>
        </p:sp>
      </p:grpSp>
      <p:grpSp>
        <p:nvGrpSpPr>
          <p:cNvPr id="9" name="Group 8">
            <a:extLst>
              <a:ext uri="{FF2B5EF4-FFF2-40B4-BE49-F238E27FC236}">
                <a16:creationId xmlns:a16="http://schemas.microsoft.com/office/drawing/2014/main" id="{601B17C5-A4BF-C244-93B6-5E870A8CC830}"/>
              </a:ext>
            </a:extLst>
          </p:cNvPr>
          <p:cNvGrpSpPr/>
          <p:nvPr/>
        </p:nvGrpSpPr>
        <p:grpSpPr>
          <a:xfrm>
            <a:off x="4971394" y="3186992"/>
            <a:ext cx="3431657" cy="2251807"/>
            <a:chOff x="4971394" y="3186992"/>
            <a:chExt cx="3431657" cy="2251807"/>
          </a:xfrm>
        </p:grpSpPr>
        <p:sp>
          <p:nvSpPr>
            <p:cNvPr id="25" name="圆角矩形 69">
              <a:extLst>
                <a:ext uri="{FF2B5EF4-FFF2-40B4-BE49-F238E27FC236}">
                  <a16:creationId xmlns:a16="http://schemas.microsoft.com/office/drawing/2014/main" id="{4EA80E03-F623-7A4D-9B60-3B6B0B545582}"/>
                </a:ext>
              </a:extLst>
            </p:cNvPr>
            <p:cNvSpPr/>
            <p:nvPr/>
          </p:nvSpPr>
          <p:spPr>
            <a:xfrm>
              <a:off x="5521881" y="4407153"/>
              <a:ext cx="1224608" cy="891780"/>
            </a:xfrm>
            <a:prstGeom prst="roundRect">
              <a:avLst/>
            </a:prstGeom>
            <a:solidFill>
              <a:srgbClr val="CFECD2"/>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Machine </a:t>
              </a:r>
            </a:p>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independent </a:t>
              </a:r>
            </a:p>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optimization</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6" name="圆角矩形 69">
              <a:extLst>
                <a:ext uri="{FF2B5EF4-FFF2-40B4-BE49-F238E27FC236}">
                  <a16:creationId xmlns:a16="http://schemas.microsoft.com/office/drawing/2014/main" id="{8E0376FF-FD23-7949-915E-E1A10AD930E8}"/>
                </a:ext>
              </a:extLst>
            </p:cNvPr>
            <p:cNvSpPr/>
            <p:nvPr/>
          </p:nvSpPr>
          <p:spPr>
            <a:xfrm>
              <a:off x="5524358" y="3863518"/>
              <a:ext cx="1222337" cy="374825"/>
            </a:xfrm>
            <a:prstGeom prst="roundRect">
              <a:avLst/>
            </a:prstGeom>
            <a:solidFill>
              <a:srgbClr val="CFECD2"/>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IR analysis</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27" name="Rectangle 26">
              <a:extLst>
                <a:ext uri="{FF2B5EF4-FFF2-40B4-BE49-F238E27FC236}">
                  <a16:creationId xmlns:a16="http://schemas.microsoft.com/office/drawing/2014/main" id="{FF1C9D82-F6EA-B440-A64C-BEFA319C6E85}"/>
                </a:ext>
              </a:extLst>
            </p:cNvPr>
            <p:cNvSpPr/>
            <p:nvPr/>
          </p:nvSpPr>
          <p:spPr>
            <a:xfrm>
              <a:off x="5400600" y="3698826"/>
              <a:ext cx="1464414" cy="1739973"/>
            </a:xfrm>
            <a:prstGeom prst="rect">
              <a:avLst/>
            </a:prstGeom>
            <a:noFill/>
            <a:ln w="127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8" name="Shape 63">
              <a:extLst>
                <a:ext uri="{FF2B5EF4-FFF2-40B4-BE49-F238E27FC236}">
                  <a16:creationId xmlns:a16="http://schemas.microsoft.com/office/drawing/2014/main" id="{FC97AD02-BEB3-0C42-8AD3-590995649BBE}"/>
                </a:ext>
              </a:extLst>
            </p:cNvPr>
            <p:cNvSpPr txBox="1"/>
            <p:nvPr/>
          </p:nvSpPr>
          <p:spPr>
            <a:xfrm>
              <a:off x="5531497" y="3186992"/>
              <a:ext cx="1333515" cy="523626"/>
            </a:xfrm>
            <a:prstGeom prst="rect">
              <a:avLst/>
            </a:prstGeom>
            <a:noFill/>
            <a:ln>
              <a:noFill/>
            </a:ln>
          </p:spPr>
          <p:txBody>
            <a:bodyPr wrap="square" lIns="91425" tIns="91425" rIns="91425" bIns="91425" anchor="t" anchorCtr="0">
              <a:noAutofit/>
            </a:bodyPr>
            <a:lstStyle/>
            <a:p>
              <a:pPr algn="l" defTabSz="914400" hangingPunct="1"/>
              <a:r>
                <a:rPr lang="en-US" sz="1400" b="1" dirty="0">
                  <a:solidFill>
                    <a:srgbClr val="000000"/>
                  </a:solidFill>
                  <a:latin typeface="Arial" charset="0"/>
                  <a:ea typeface="Arial" charset="0"/>
                  <a:cs typeface="Arial" charset="0"/>
                  <a:sym typeface="Arial"/>
                </a:rPr>
                <a:t>Middle end</a:t>
              </a:r>
              <a:endParaRPr lang="en" sz="1400" b="1" dirty="0">
                <a:solidFill>
                  <a:srgbClr val="000000"/>
                </a:solidFill>
                <a:latin typeface="Arial" charset="0"/>
                <a:ea typeface="Arial" charset="0"/>
                <a:cs typeface="Arial" charset="0"/>
                <a:sym typeface="Arial"/>
              </a:endParaRPr>
            </a:p>
          </p:txBody>
        </p:sp>
        <p:sp>
          <p:nvSpPr>
            <p:cNvPr id="29" name="右箭头 145">
              <a:extLst>
                <a:ext uri="{FF2B5EF4-FFF2-40B4-BE49-F238E27FC236}">
                  <a16:creationId xmlns:a16="http://schemas.microsoft.com/office/drawing/2014/main" id="{73041A36-840D-B846-A620-E936E8E3EFAE}"/>
                </a:ext>
              </a:extLst>
            </p:cNvPr>
            <p:cNvSpPr/>
            <p:nvPr/>
          </p:nvSpPr>
          <p:spPr>
            <a:xfrm>
              <a:off x="4971394" y="4470986"/>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30" name="Shape 63">
              <a:extLst>
                <a:ext uri="{FF2B5EF4-FFF2-40B4-BE49-F238E27FC236}">
                  <a16:creationId xmlns:a16="http://schemas.microsoft.com/office/drawing/2014/main" id="{4790DB3D-09A7-704E-8AE2-A007E4B4E1EC}"/>
                </a:ext>
              </a:extLst>
            </p:cNvPr>
            <p:cNvSpPr txBox="1"/>
            <p:nvPr/>
          </p:nvSpPr>
          <p:spPr>
            <a:xfrm>
              <a:off x="7188258" y="4243685"/>
              <a:ext cx="1214793" cy="671538"/>
            </a:xfrm>
            <a:prstGeom prst="rect">
              <a:avLst/>
            </a:prstGeom>
            <a:noFill/>
            <a:ln>
              <a:noFill/>
            </a:ln>
          </p:spPr>
          <p:txBody>
            <a:bodyPr wrap="square" lIns="91425" tIns="91425" rIns="91425" bIns="91425" anchor="t" anchorCtr="0">
              <a:noAutofit/>
            </a:bodyPr>
            <a:lstStyle/>
            <a:p>
              <a:pPr defTabSz="914400" hangingPunct="1"/>
              <a:r>
                <a:rPr lang="en-US" sz="1400" b="1" dirty="0">
                  <a:solidFill>
                    <a:srgbClr val="000000"/>
                  </a:solidFill>
                  <a:latin typeface="Arial" charset="0"/>
                  <a:ea typeface="Arial" charset="0"/>
                  <a:cs typeface="Arial" charset="0"/>
                  <a:sym typeface="Arial"/>
                </a:rPr>
                <a:t>Optimized IR </a:t>
              </a:r>
              <a:endParaRPr lang="en" sz="1400" b="1" dirty="0">
                <a:solidFill>
                  <a:srgbClr val="000000"/>
                </a:solidFill>
                <a:latin typeface="Arial" charset="0"/>
                <a:ea typeface="Arial" charset="0"/>
                <a:cs typeface="Arial" charset="0"/>
                <a:sym typeface="Arial"/>
              </a:endParaRPr>
            </a:p>
          </p:txBody>
        </p:sp>
        <p:sp>
          <p:nvSpPr>
            <p:cNvPr id="31" name="右箭头 145">
              <a:extLst>
                <a:ext uri="{FF2B5EF4-FFF2-40B4-BE49-F238E27FC236}">
                  <a16:creationId xmlns:a16="http://schemas.microsoft.com/office/drawing/2014/main" id="{4FCC4D55-8C2F-DE4D-8A1B-21A39404C06C}"/>
                </a:ext>
              </a:extLst>
            </p:cNvPr>
            <p:cNvSpPr/>
            <p:nvPr/>
          </p:nvSpPr>
          <p:spPr>
            <a:xfrm>
              <a:off x="6912097" y="4470986"/>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grpSp>
      <p:grpSp>
        <p:nvGrpSpPr>
          <p:cNvPr id="10" name="Group 9">
            <a:extLst>
              <a:ext uri="{FF2B5EF4-FFF2-40B4-BE49-F238E27FC236}">
                <a16:creationId xmlns:a16="http://schemas.microsoft.com/office/drawing/2014/main" id="{9B7ECD6B-B0A5-934C-9D04-536C472CFBD1}"/>
              </a:ext>
            </a:extLst>
          </p:cNvPr>
          <p:cNvGrpSpPr/>
          <p:nvPr/>
        </p:nvGrpSpPr>
        <p:grpSpPr>
          <a:xfrm>
            <a:off x="8347376" y="3186992"/>
            <a:ext cx="3368375" cy="2251807"/>
            <a:chOff x="8347376" y="3186992"/>
            <a:chExt cx="3368375" cy="2251807"/>
          </a:xfrm>
        </p:grpSpPr>
        <p:sp>
          <p:nvSpPr>
            <p:cNvPr id="18" name="右箭头 145">
              <a:extLst>
                <a:ext uri="{FF2B5EF4-FFF2-40B4-BE49-F238E27FC236}">
                  <a16:creationId xmlns:a16="http://schemas.microsoft.com/office/drawing/2014/main" id="{6A8DBA7F-54EE-6842-906B-FB4015932F7E}"/>
                </a:ext>
              </a:extLst>
            </p:cNvPr>
            <p:cNvSpPr/>
            <p:nvPr/>
          </p:nvSpPr>
          <p:spPr>
            <a:xfrm>
              <a:off x="8347376" y="4452322"/>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20" name="右箭头 145">
              <a:extLst>
                <a:ext uri="{FF2B5EF4-FFF2-40B4-BE49-F238E27FC236}">
                  <a16:creationId xmlns:a16="http://schemas.microsoft.com/office/drawing/2014/main" id="{8BAFE8EB-D821-654F-ABBE-DB0EE9D665FD}"/>
                </a:ext>
              </a:extLst>
            </p:cNvPr>
            <p:cNvSpPr/>
            <p:nvPr/>
          </p:nvSpPr>
          <p:spPr>
            <a:xfrm>
              <a:off x="10307148" y="4470794"/>
              <a:ext cx="365760" cy="280621"/>
            </a:xfrm>
            <a:prstGeom prst="rightArrow">
              <a:avLst/>
            </a:prstGeom>
            <a:solidFill>
              <a:srgbClr val="D9F0FF"/>
            </a:solidFill>
            <a:ln w="12700" cap="flat" cmpd="sng" algn="ctr">
              <a:solidFill>
                <a:schemeClr val="tx1">
                  <a:lumMod val="50000"/>
                </a:scheme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32" name="圆角矩形 69">
              <a:extLst>
                <a:ext uri="{FF2B5EF4-FFF2-40B4-BE49-F238E27FC236}">
                  <a16:creationId xmlns:a16="http://schemas.microsoft.com/office/drawing/2014/main" id="{52AA2499-2451-3847-B3EA-95FE3AFB2052}"/>
                </a:ext>
              </a:extLst>
            </p:cNvPr>
            <p:cNvSpPr/>
            <p:nvPr/>
          </p:nvSpPr>
          <p:spPr>
            <a:xfrm>
              <a:off x="8932522" y="3821977"/>
              <a:ext cx="1196802" cy="861424"/>
            </a:xfrm>
            <a:prstGeom prst="roundRect">
              <a:avLst/>
            </a:prstGeom>
            <a:solidFill>
              <a:srgbClr val="FFE3F9"/>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Machine </a:t>
              </a:r>
            </a:p>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dependent </a:t>
              </a:r>
            </a:p>
            <a:p>
              <a:pPr marL="0" marR="0" lvl="0" indent="0" defTabSz="914400" eaLnBrk="1" fontAlgn="auto" latinLnBrk="0" hangingPunct="1">
                <a:lnSpc>
                  <a:spcPts val="1000"/>
                </a:lnSpc>
                <a:spcBef>
                  <a:spcPts val="150"/>
                </a:spcBef>
                <a:spcAft>
                  <a:spcPts val="15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optimization</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33" name="圆角矩形 69">
              <a:extLst>
                <a:ext uri="{FF2B5EF4-FFF2-40B4-BE49-F238E27FC236}">
                  <a16:creationId xmlns:a16="http://schemas.microsoft.com/office/drawing/2014/main" id="{14A73628-BA49-E14D-A608-A87F1D015489}"/>
                </a:ext>
              </a:extLst>
            </p:cNvPr>
            <p:cNvSpPr/>
            <p:nvPr/>
          </p:nvSpPr>
          <p:spPr>
            <a:xfrm>
              <a:off x="8932522" y="4818955"/>
              <a:ext cx="1196802" cy="443851"/>
            </a:xfrm>
            <a:prstGeom prst="roundRect">
              <a:avLst/>
            </a:prstGeom>
            <a:solidFill>
              <a:srgbClr val="FFE3F9"/>
            </a:solidFill>
            <a:ln w="12700" cap="flat" cmpd="sng" algn="ctr">
              <a:solidFill>
                <a:srgbClr val="000000">
                  <a:lumMod val="50000"/>
                  <a:lumOff val="50000"/>
                </a:srgbClr>
              </a:solidFill>
              <a:prstDash val="solid"/>
            </a:ln>
            <a:effectLst/>
          </p:spPr>
          <p:txBody>
            <a:bodyPr lIns="0" tIns="0" rIns="0" bIns="0" rtlCol="0" anchor="ctr"/>
            <a:lstStyle/>
            <a:p>
              <a:pPr marL="0" marR="0" lvl="0" indent="0" defTabSz="914400" eaLnBrk="1" fontAlgn="auto" latinLnBrk="0" hangingPunct="1">
                <a:lnSpc>
                  <a:spcPts val="1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rPr>
                <a:t>Code generation</a:t>
              </a:r>
              <a:endParaRPr kumimoji="0" lang="zh-CN" altLang="en-US" sz="1400" b="0" i="0" u="none" strike="noStrike" kern="0" cap="none" spc="0" normalizeH="0" baseline="0" noProof="0" dirty="0">
                <a:ln>
                  <a:noFill/>
                </a:ln>
                <a:solidFill>
                  <a:srgbClr val="000000"/>
                </a:solidFill>
                <a:effectLst/>
                <a:uLnTx/>
                <a:uFillTx/>
                <a:latin typeface="Arial" charset="0"/>
                <a:ea typeface="Arial" charset="0"/>
                <a:cs typeface="Arial" charset="0"/>
                <a:sym typeface="Arial"/>
              </a:endParaRPr>
            </a:p>
          </p:txBody>
        </p:sp>
        <p:sp>
          <p:nvSpPr>
            <p:cNvPr id="34" name="Rectangle 33">
              <a:extLst>
                <a:ext uri="{FF2B5EF4-FFF2-40B4-BE49-F238E27FC236}">
                  <a16:creationId xmlns:a16="http://schemas.microsoft.com/office/drawing/2014/main" id="{81AE8536-4F52-0540-AEA8-34C0241FBA50}"/>
                </a:ext>
              </a:extLst>
            </p:cNvPr>
            <p:cNvSpPr/>
            <p:nvPr/>
          </p:nvSpPr>
          <p:spPr>
            <a:xfrm>
              <a:off x="8815860" y="3698826"/>
              <a:ext cx="1411022" cy="1739973"/>
            </a:xfrm>
            <a:prstGeom prst="rect">
              <a:avLst/>
            </a:prstGeom>
            <a:noFill/>
            <a:ln w="127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Arial" charset="0"/>
                <a:ea typeface="Arial" charset="0"/>
                <a:cs typeface="Arial" charset="0"/>
                <a:sym typeface="Arial"/>
              </a:endParaRPr>
            </a:p>
          </p:txBody>
        </p:sp>
        <p:sp>
          <p:nvSpPr>
            <p:cNvPr id="35" name="Shape 63">
              <a:extLst>
                <a:ext uri="{FF2B5EF4-FFF2-40B4-BE49-F238E27FC236}">
                  <a16:creationId xmlns:a16="http://schemas.microsoft.com/office/drawing/2014/main" id="{891712CA-408E-2D41-9477-13B2AF74B8CF}"/>
                </a:ext>
              </a:extLst>
            </p:cNvPr>
            <p:cNvSpPr txBox="1"/>
            <p:nvPr/>
          </p:nvSpPr>
          <p:spPr>
            <a:xfrm>
              <a:off x="8922149" y="3186992"/>
              <a:ext cx="1333515" cy="523626"/>
            </a:xfrm>
            <a:prstGeom prst="rect">
              <a:avLst/>
            </a:prstGeom>
            <a:noFill/>
            <a:ln>
              <a:noFill/>
            </a:ln>
          </p:spPr>
          <p:txBody>
            <a:bodyPr wrap="square" lIns="91425" tIns="91425" rIns="91425" bIns="91425" anchor="t" anchorCtr="0">
              <a:noAutofit/>
            </a:bodyPr>
            <a:lstStyle/>
            <a:p>
              <a:pPr algn="l" defTabSz="914400" hangingPunct="1"/>
              <a:r>
                <a:rPr lang="en-US" sz="1400" b="1" dirty="0">
                  <a:solidFill>
                    <a:srgbClr val="000000"/>
                  </a:solidFill>
                  <a:latin typeface="Arial" charset="0"/>
                  <a:ea typeface="Arial" charset="0"/>
                  <a:cs typeface="Arial" charset="0"/>
                  <a:sym typeface="Arial"/>
                </a:rPr>
                <a:t>Back end</a:t>
              </a:r>
              <a:endParaRPr lang="en" sz="1400" b="1" dirty="0">
                <a:solidFill>
                  <a:srgbClr val="000000"/>
                </a:solidFill>
                <a:latin typeface="Arial" charset="0"/>
                <a:ea typeface="Arial" charset="0"/>
                <a:cs typeface="Arial" charset="0"/>
                <a:sym typeface="Arial"/>
              </a:endParaRPr>
            </a:p>
          </p:txBody>
        </p:sp>
        <p:grpSp>
          <p:nvGrpSpPr>
            <p:cNvPr id="39" name="Group 38">
              <a:extLst>
                <a:ext uri="{FF2B5EF4-FFF2-40B4-BE49-F238E27FC236}">
                  <a16:creationId xmlns:a16="http://schemas.microsoft.com/office/drawing/2014/main" id="{CCF1F119-0022-824F-9102-207F852AA4F7}"/>
                </a:ext>
              </a:extLst>
            </p:cNvPr>
            <p:cNvGrpSpPr/>
            <p:nvPr/>
          </p:nvGrpSpPr>
          <p:grpSpPr>
            <a:xfrm>
              <a:off x="10817666" y="4169708"/>
              <a:ext cx="676221" cy="718385"/>
              <a:chOff x="244663" y="1779678"/>
              <a:chExt cx="516439" cy="548640"/>
            </a:xfrm>
          </p:grpSpPr>
          <p:sp>
            <p:nvSpPr>
              <p:cNvPr id="40" name="Folded Corner 39">
                <a:extLst>
                  <a:ext uri="{FF2B5EF4-FFF2-40B4-BE49-F238E27FC236}">
                    <a16:creationId xmlns:a16="http://schemas.microsoft.com/office/drawing/2014/main" id="{E6E8F1C4-7BCD-CF4A-8CB2-07F9024DE46C}"/>
                  </a:ext>
                </a:extLst>
              </p:cNvPr>
              <p:cNvSpPr/>
              <p:nvPr/>
            </p:nvSpPr>
            <p:spPr>
              <a:xfrm>
                <a:off x="303902" y="1779678"/>
                <a:ext cx="457200" cy="548640"/>
              </a:xfrm>
              <a:prstGeom prst="foldedCorner">
                <a:avLst/>
              </a:prstGeom>
              <a:noFill/>
              <a:ln w="12700" cap="flat" cmpd="sng" algn="ctr">
                <a:solidFill>
                  <a:srgbClr val="000000"/>
                </a:solidFill>
                <a:prstDash val="solid"/>
              </a:ln>
              <a:effectLst/>
            </p:spPr>
            <p:txBody>
              <a:bodyPr lIns="45720" rIns="45720" bIns="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111010001100</a:t>
                </a:r>
                <a:endParaRPr kumimoji="0" lang="en-US" sz="14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endParaRPr>
              </a:p>
            </p:txBody>
          </p:sp>
          <p:sp>
            <p:nvSpPr>
              <p:cNvPr id="41" name="Rectangle 40">
                <a:extLst>
                  <a:ext uri="{FF2B5EF4-FFF2-40B4-BE49-F238E27FC236}">
                    <a16:creationId xmlns:a16="http://schemas.microsoft.com/office/drawing/2014/main" id="{7638385D-F1FF-7340-BAD6-B41948CCFEE8}"/>
                  </a:ext>
                </a:extLst>
              </p:cNvPr>
              <p:cNvSpPr/>
              <p:nvPr/>
            </p:nvSpPr>
            <p:spPr>
              <a:xfrm>
                <a:off x="244663" y="1821663"/>
                <a:ext cx="439502" cy="137152"/>
              </a:xfrm>
              <a:prstGeom prst="rect">
                <a:avLst/>
              </a:prstGeom>
              <a:solidFill>
                <a:srgbClr val="000000"/>
              </a:solidFill>
              <a:ln w="15875" cap="flat" cmpd="sng" algn="ctr">
                <a:solidFill>
                  <a:srgbClr val="000000"/>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BIN</a:t>
                </a:r>
              </a:p>
            </p:txBody>
          </p:sp>
        </p:grpSp>
        <p:sp>
          <p:nvSpPr>
            <p:cNvPr id="42" name="Shape 63">
              <a:extLst>
                <a:ext uri="{FF2B5EF4-FFF2-40B4-BE49-F238E27FC236}">
                  <a16:creationId xmlns:a16="http://schemas.microsoft.com/office/drawing/2014/main" id="{61959E2C-6FCC-BA48-A62F-DE12C2EA70D4}"/>
                </a:ext>
              </a:extLst>
            </p:cNvPr>
            <p:cNvSpPr txBox="1"/>
            <p:nvPr/>
          </p:nvSpPr>
          <p:spPr>
            <a:xfrm>
              <a:off x="10637360" y="3201556"/>
              <a:ext cx="1078391" cy="523626"/>
            </a:xfrm>
            <a:prstGeom prst="rect">
              <a:avLst/>
            </a:prstGeom>
            <a:noFill/>
            <a:ln>
              <a:noFill/>
            </a:ln>
          </p:spPr>
          <p:txBody>
            <a:bodyPr wrap="square" lIns="91425" tIns="91425" rIns="91425" bIns="91425" anchor="t" anchorCtr="0">
              <a:noAutofit/>
            </a:bodyPr>
            <a:lstStyle/>
            <a:p>
              <a:pPr defTabSz="914400" hangingPunct="1"/>
              <a:r>
                <a:rPr lang="en-US" sz="1400" b="1" dirty="0">
                  <a:solidFill>
                    <a:srgbClr val="000000"/>
                  </a:solidFill>
                  <a:latin typeface="Arial" charset="0"/>
                  <a:ea typeface="Arial" charset="0"/>
                  <a:cs typeface="Arial" charset="0"/>
                  <a:sym typeface="Arial"/>
                </a:rPr>
                <a:t>Binary code</a:t>
              </a:r>
              <a:endParaRPr lang="en" sz="1400" b="1" dirty="0">
                <a:solidFill>
                  <a:srgbClr val="000000"/>
                </a:solidFill>
                <a:latin typeface="Arial" charset="0"/>
                <a:ea typeface="Arial" charset="0"/>
                <a:cs typeface="Arial" charset="0"/>
                <a:sym typeface="Arial"/>
              </a:endParaRPr>
            </a:p>
          </p:txBody>
        </p:sp>
      </p:grpSp>
      <p:grpSp>
        <p:nvGrpSpPr>
          <p:cNvPr id="7" name="Group 6">
            <a:extLst>
              <a:ext uri="{FF2B5EF4-FFF2-40B4-BE49-F238E27FC236}">
                <a16:creationId xmlns:a16="http://schemas.microsoft.com/office/drawing/2014/main" id="{1D57C1E4-6E59-0C43-BC0F-6698333979D8}"/>
              </a:ext>
            </a:extLst>
          </p:cNvPr>
          <p:cNvGrpSpPr/>
          <p:nvPr/>
        </p:nvGrpSpPr>
        <p:grpSpPr>
          <a:xfrm>
            <a:off x="397102" y="3201806"/>
            <a:ext cx="921384" cy="1805756"/>
            <a:chOff x="397102" y="3201806"/>
            <a:chExt cx="921384" cy="1805756"/>
          </a:xfrm>
        </p:grpSpPr>
        <p:grpSp>
          <p:nvGrpSpPr>
            <p:cNvPr id="36" name="Group 35">
              <a:extLst>
                <a:ext uri="{FF2B5EF4-FFF2-40B4-BE49-F238E27FC236}">
                  <a16:creationId xmlns:a16="http://schemas.microsoft.com/office/drawing/2014/main" id="{33034A48-DB37-4143-B9B0-E60477A15962}"/>
                </a:ext>
              </a:extLst>
            </p:cNvPr>
            <p:cNvGrpSpPr/>
            <p:nvPr/>
          </p:nvGrpSpPr>
          <p:grpSpPr>
            <a:xfrm>
              <a:off x="495846" y="4233460"/>
              <a:ext cx="676221" cy="774102"/>
              <a:chOff x="244663" y="1737126"/>
              <a:chExt cx="516439" cy="591192"/>
            </a:xfrm>
          </p:grpSpPr>
          <p:sp>
            <p:nvSpPr>
              <p:cNvPr id="37" name="Folded Corner 36">
                <a:extLst>
                  <a:ext uri="{FF2B5EF4-FFF2-40B4-BE49-F238E27FC236}">
                    <a16:creationId xmlns:a16="http://schemas.microsoft.com/office/drawing/2014/main" id="{481C36BA-F301-0843-944F-D4B97BE83522}"/>
                  </a:ext>
                </a:extLst>
              </p:cNvPr>
              <p:cNvSpPr/>
              <p:nvPr/>
            </p:nvSpPr>
            <p:spPr>
              <a:xfrm>
                <a:off x="303902" y="1737126"/>
                <a:ext cx="457200" cy="591192"/>
              </a:xfrm>
              <a:prstGeom prst="foldedCorner">
                <a:avLst/>
              </a:prstGeom>
              <a:noFill/>
              <a:ln w="12700" cap="flat" cmpd="sng" algn="ctr">
                <a:solidFill>
                  <a:srgbClr val="000000"/>
                </a:solidFill>
                <a:prstDash val="solid"/>
              </a:ln>
              <a:effectLst/>
            </p:spPr>
            <p:txBody>
              <a:bodyPr lIns="45720" rIns="45720" bIns="0" rtlCol="0" anchor="b"/>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432FF"/>
                    </a:solidFill>
                    <a:effectLst/>
                    <a:uLnTx/>
                    <a:uFillTx/>
                    <a:latin typeface="Times New Roman" charset="0"/>
                    <a:ea typeface="Times New Roman" charset="0"/>
                    <a:cs typeface="Times New Roman" charset="0"/>
                    <a:sym typeface="Arial"/>
                  </a:rPr>
                  <a:t>int </a:t>
                </a:r>
                <a:r>
                  <a:rPr kumimoji="0" lang="en-US" sz="12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f()</a:t>
                </a:r>
                <a:r>
                  <a:rPr kumimoji="0" lang="en-US"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rPr>
                  <a:t>...</a:t>
                </a:r>
                <a:endParaRPr kumimoji="0" lang="en-US" sz="1200" b="0" i="0" u="none" strike="noStrike" kern="0" cap="none" spc="0" normalizeH="0" baseline="0" noProof="0" dirty="0">
                  <a:ln>
                    <a:noFill/>
                  </a:ln>
                  <a:solidFill>
                    <a:srgbClr val="000000"/>
                  </a:solidFill>
                  <a:effectLst/>
                  <a:uLnTx/>
                  <a:uFillTx/>
                  <a:latin typeface="Times New Roman" charset="0"/>
                  <a:ea typeface="Times New Roman" charset="0"/>
                  <a:cs typeface="Times New Roman" charset="0"/>
                  <a:sym typeface="Arial"/>
                </a:endParaRPr>
              </a:p>
            </p:txBody>
          </p:sp>
          <p:sp>
            <p:nvSpPr>
              <p:cNvPr id="38" name="Rectangle 37">
                <a:extLst>
                  <a:ext uri="{FF2B5EF4-FFF2-40B4-BE49-F238E27FC236}">
                    <a16:creationId xmlns:a16="http://schemas.microsoft.com/office/drawing/2014/main" id="{1F8CC022-9C1B-AC4C-A757-179DC30BB79B}"/>
                  </a:ext>
                </a:extLst>
              </p:cNvPr>
              <p:cNvSpPr/>
              <p:nvPr/>
            </p:nvSpPr>
            <p:spPr>
              <a:xfrm>
                <a:off x="244663" y="1779678"/>
                <a:ext cx="439502" cy="137152"/>
              </a:xfrm>
              <a:prstGeom prst="rect">
                <a:avLst/>
              </a:prstGeom>
              <a:solidFill>
                <a:srgbClr val="0432FF"/>
              </a:solidFill>
              <a:ln w="15875" cap="flat" cmpd="sng" algn="ctr">
                <a:solidFill>
                  <a:srgbClr val="0432FF"/>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SRC</a:t>
                </a:r>
              </a:p>
            </p:txBody>
          </p:sp>
        </p:grpSp>
        <p:sp>
          <p:nvSpPr>
            <p:cNvPr id="43" name="Shape 63">
              <a:extLst>
                <a:ext uri="{FF2B5EF4-FFF2-40B4-BE49-F238E27FC236}">
                  <a16:creationId xmlns:a16="http://schemas.microsoft.com/office/drawing/2014/main" id="{6D7247EF-2C85-344D-8FA0-0F3393859217}"/>
                </a:ext>
              </a:extLst>
            </p:cNvPr>
            <p:cNvSpPr txBox="1"/>
            <p:nvPr/>
          </p:nvSpPr>
          <p:spPr>
            <a:xfrm>
              <a:off x="397102" y="3201806"/>
              <a:ext cx="921384" cy="523626"/>
            </a:xfrm>
            <a:prstGeom prst="rect">
              <a:avLst/>
            </a:prstGeom>
            <a:noFill/>
            <a:ln>
              <a:noFill/>
            </a:ln>
          </p:spPr>
          <p:txBody>
            <a:bodyPr wrap="square" lIns="91425" tIns="91425" rIns="91425" bIns="91425" anchor="t" anchorCtr="0">
              <a:noAutofit/>
            </a:bodyPr>
            <a:lstStyle/>
            <a:p>
              <a:pPr defTabSz="914400" hangingPunct="1"/>
              <a:r>
                <a:rPr lang="en-US" sz="1400" b="1" dirty="0">
                  <a:solidFill>
                    <a:srgbClr val="000000"/>
                  </a:solidFill>
                  <a:latin typeface="Arial" charset="0"/>
                  <a:ea typeface="Arial" charset="0"/>
                  <a:cs typeface="Arial" charset="0"/>
                  <a:sym typeface="Arial"/>
                </a:rPr>
                <a:t>Source code</a:t>
              </a:r>
              <a:endParaRPr lang="en" sz="1400" b="1" dirty="0">
                <a:solidFill>
                  <a:srgbClr val="000000"/>
                </a:solidFill>
                <a:latin typeface="Arial" charset="0"/>
                <a:ea typeface="Arial" charset="0"/>
                <a:cs typeface="Arial" charset="0"/>
                <a:sym typeface="Arial"/>
              </a:endParaRPr>
            </a:p>
          </p:txBody>
        </p:sp>
      </p:grpSp>
      <p:grpSp>
        <p:nvGrpSpPr>
          <p:cNvPr id="3" name="Group 2">
            <a:extLst>
              <a:ext uri="{FF2B5EF4-FFF2-40B4-BE49-F238E27FC236}">
                <a16:creationId xmlns:a16="http://schemas.microsoft.com/office/drawing/2014/main" id="{14F2768C-6B2D-9545-A11A-88DBC4831671}"/>
              </a:ext>
            </a:extLst>
          </p:cNvPr>
          <p:cNvGrpSpPr/>
          <p:nvPr/>
        </p:nvGrpSpPr>
        <p:grpSpPr>
          <a:xfrm>
            <a:off x="1563294" y="5954914"/>
            <a:ext cx="8807074" cy="672936"/>
            <a:chOff x="1563294" y="5954914"/>
            <a:chExt cx="8807074" cy="672936"/>
          </a:xfrm>
        </p:grpSpPr>
        <p:sp>
          <p:nvSpPr>
            <p:cNvPr id="44" name="Oval 43">
              <a:extLst>
                <a:ext uri="{FF2B5EF4-FFF2-40B4-BE49-F238E27FC236}">
                  <a16:creationId xmlns:a16="http://schemas.microsoft.com/office/drawing/2014/main" id="{9187F1E9-3883-0A4A-9169-7E05D63CBD75}"/>
                </a:ext>
              </a:extLst>
            </p:cNvPr>
            <p:cNvSpPr/>
            <p:nvPr/>
          </p:nvSpPr>
          <p:spPr>
            <a:xfrm>
              <a:off x="1563294" y="5961473"/>
              <a:ext cx="2037493" cy="655393"/>
            </a:xfrm>
            <a:prstGeom prst="ellipse">
              <a:avLst/>
            </a:prstGeom>
            <a:noFill/>
            <a:ln w="12700" cap="flat" cmpd="sng" algn="ctr">
              <a:solidFill>
                <a:srgbClr val="FFFFFF">
                  <a:lumMod val="50000"/>
                </a:srgbClr>
              </a:solidFill>
              <a:prstDash val="solid"/>
            </a:ln>
            <a:effectLst/>
          </p:spPr>
          <p:txBody>
            <a:bodyPr lIns="0" tIns="0" rIns="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2F92"/>
                  </a:solidFill>
                  <a:effectLst/>
                  <a:uLnTx/>
                  <a:uFillTx/>
                  <a:latin typeface="Arial" charset="0"/>
                  <a:ea typeface="Arial" charset="0"/>
                  <a:cs typeface="Arial" charset="0"/>
                  <a:sym typeface="Arial"/>
                </a:rPr>
                <a:t>Compiler (family, version)</a:t>
              </a:r>
            </a:p>
          </p:txBody>
        </p:sp>
        <p:sp>
          <p:nvSpPr>
            <p:cNvPr id="45" name="Oval 44">
              <a:extLst>
                <a:ext uri="{FF2B5EF4-FFF2-40B4-BE49-F238E27FC236}">
                  <a16:creationId xmlns:a16="http://schemas.microsoft.com/office/drawing/2014/main" id="{024F95B4-A45C-6948-A9C1-273792F1CF68}"/>
                </a:ext>
              </a:extLst>
            </p:cNvPr>
            <p:cNvSpPr/>
            <p:nvPr/>
          </p:nvSpPr>
          <p:spPr>
            <a:xfrm>
              <a:off x="5296073" y="5972457"/>
              <a:ext cx="1686572" cy="655393"/>
            </a:xfrm>
            <a:prstGeom prst="ellipse">
              <a:avLst/>
            </a:prstGeom>
            <a:noFill/>
            <a:ln w="12700" cap="flat" cmpd="sng" algn="ctr">
              <a:solidFill>
                <a:srgbClr val="FFFFFF">
                  <a:lumMod val="50000"/>
                </a:srgbClr>
              </a:solidFill>
              <a:prstDash val="solid"/>
            </a:ln>
            <a:effectLst/>
          </p:spPr>
          <p:txBody>
            <a:bodyPr lIns="0" tIns="45720" rIns="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432FF"/>
                  </a:solidFill>
                  <a:effectLst/>
                  <a:uLnTx/>
                  <a:uFillTx/>
                  <a:latin typeface="Arial" charset="0"/>
                  <a:ea typeface="Arial" charset="0"/>
                  <a:cs typeface="Arial" charset="0"/>
                  <a:sym typeface="Arial"/>
                </a:rPr>
                <a:t>Optimization level</a:t>
              </a:r>
            </a:p>
          </p:txBody>
        </p:sp>
        <p:sp>
          <p:nvSpPr>
            <p:cNvPr id="46" name="Oval 45">
              <a:extLst>
                <a:ext uri="{FF2B5EF4-FFF2-40B4-BE49-F238E27FC236}">
                  <a16:creationId xmlns:a16="http://schemas.microsoft.com/office/drawing/2014/main" id="{1FA9A72D-DE1C-B14D-B6E2-21FD6C8D267D}"/>
                </a:ext>
              </a:extLst>
            </p:cNvPr>
            <p:cNvSpPr/>
            <p:nvPr/>
          </p:nvSpPr>
          <p:spPr>
            <a:xfrm>
              <a:off x="8682163" y="5954914"/>
              <a:ext cx="1688205" cy="655393"/>
            </a:xfrm>
            <a:prstGeom prst="ellipse">
              <a:avLst/>
            </a:prstGeom>
            <a:noFill/>
            <a:ln w="12700" cap="flat" cmpd="sng" algn="ctr">
              <a:solidFill>
                <a:srgbClr val="FFFFFF">
                  <a:lumMod val="50000"/>
                </a:srgbClr>
              </a:solidFill>
              <a:prstDash val="solid"/>
            </a:ln>
            <a:effectLst/>
          </p:spPr>
          <p:txBody>
            <a:bodyPr lIns="0" tIns="0" rIns="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83FF"/>
                  </a:solidFill>
                  <a:effectLst/>
                  <a:uLnTx/>
                  <a:uFillTx/>
                  <a:latin typeface="Arial" charset="0"/>
                  <a:ea typeface="Arial" charset="0"/>
                  <a:cs typeface="Arial" charset="0"/>
                  <a:sym typeface="Arial"/>
                </a:rPr>
                <a:t>Architecture</a:t>
              </a:r>
            </a:p>
          </p:txBody>
        </p:sp>
      </p:grpSp>
      <p:grpSp>
        <p:nvGrpSpPr>
          <p:cNvPr id="5" name="Group 4">
            <a:extLst>
              <a:ext uri="{FF2B5EF4-FFF2-40B4-BE49-F238E27FC236}">
                <a16:creationId xmlns:a16="http://schemas.microsoft.com/office/drawing/2014/main" id="{00BFBA0A-7056-D84A-AE12-CB82126912D5}"/>
              </a:ext>
            </a:extLst>
          </p:cNvPr>
          <p:cNvGrpSpPr/>
          <p:nvPr/>
        </p:nvGrpSpPr>
        <p:grpSpPr>
          <a:xfrm>
            <a:off x="2582041" y="5438797"/>
            <a:ext cx="6944225" cy="533661"/>
            <a:chOff x="2582041" y="5438797"/>
            <a:chExt cx="6944225" cy="533661"/>
          </a:xfrm>
        </p:grpSpPr>
        <p:cxnSp>
          <p:nvCxnSpPr>
            <p:cNvPr id="47" name="Straight Arrow Connector 46">
              <a:extLst>
                <a:ext uri="{FF2B5EF4-FFF2-40B4-BE49-F238E27FC236}">
                  <a16:creationId xmlns:a16="http://schemas.microsoft.com/office/drawing/2014/main" id="{437ABE44-AA79-484A-9C4A-15049A0A4F65}"/>
                </a:ext>
              </a:extLst>
            </p:cNvPr>
            <p:cNvCxnSpPr>
              <a:stCxn id="44" idx="0"/>
              <a:endCxn id="22" idx="2"/>
            </p:cNvCxnSpPr>
            <p:nvPr/>
          </p:nvCxnSpPr>
          <p:spPr>
            <a:xfrm flipV="1">
              <a:off x="2582041" y="5438797"/>
              <a:ext cx="1087" cy="522676"/>
            </a:xfrm>
            <a:prstGeom prst="straightConnector1">
              <a:avLst/>
            </a:prstGeom>
            <a:noFill/>
            <a:ln w="25400" cap="flat" cmpd="sng" algn="ctr">
              <a:solidFill>
                <a:srgbClr val="FF2F92"/>
              </a:solidFill>
              <a:prstDash val="solid"/>
              <a:tailEnd type="triangle" w="lg" len="lg"/>
            </a:ln>
            <a:effectLst/>
          </p:spPr>
        </p:cxnSp>
        <p:cxnSp>
          <p:nvCxnSpPr>
            <p:cNvPr id="48" name="Straight Arrow Connector 47">
              <a:extLst>
                <a:ext uri="{FF2B5EF4-FFF2-40B4-BE49-F238E27FC236}">
                  <a16:creationId xmlns:a16="http://schemas.microsoft.com/office/drawing/2014/main" id="{B49A821F-311E-CF48-BE8C-38BF424603E6}"/>
                </a:ext>
              </a:extLst>
            </p:cNvPr>
            <p:cNvCxnSpPr>
              <a:stCxn id="44" idx="0"/>
              <a:endCxn id="27" idx="2"/>
            </p:cNvCxnSpPr>
            <p:nvPr/>
          </p:nvCxnSpPr>
          <p:spPr>
            <a:xfrm flipV="1">
              <a:off x="2582041" y="5438799"/>
              <a:ext cx="3550766" cy="522674"/>
            </a:xfrm>
            <a:prstGeom prst="straightConnector1">
              <a:avLst/>
            </a:prstGeom>
            <a:noFill/>
            <a:ln w="25400" cap="flat" cmpd="sng" algn="ctr">
              <a:solidFill>
                <a:srgbClr val="FF2F92"/>
              </a:solidFill>
              <a:prstDash val="solid"/>
              <a:tailEnd type="triangle" w="lg" len="lg"/>
            </a:ln>
            <a:effectLst/>
          </p:spPr>
        </p:cxnSp>
        <p:cxnSp>
          <p:nvCxnSpPr>
            <p:cNvPr id="49" name="Straight Arrow Connector 48">
              <a:extLst>
                <a:ext uri="{FF2B5EF4-FFF2-40B4-BE49-F238E27FC236}">
                  <a16:creationId xmlns:a16="http://schemas.microsoft.com/office/drawing/2014/main" id="{151C2D4C-595A-8E4D-94F1-FD7C9C0A4349}"/>
                </a:ext>
              </a:extLst>
            </p:cNvPr>
            <p:cNvCxnSpPr>
              <a:stCxn id="44" idx="0"/>
              <a:endCxn id="34" idx="2"/>
            </p:cNvCxnSpPr>
            <p:nvPr/>
          </p:nvCxnSpPr>
          <p:spPr>
            <a:xfrm flipV="1">
              <a:off x="2582041" y="5438799"/>
              <a:ext cx="6939330" cy="522674"/>
            </a:xfrm>
            <a:prstGeom prst="straightConnector1">
              <a:avLst/>
            </a:prstGeom>
            <a:noFill/>
            <a:ln w="25400" cap="flat" cmpd="sng" algn="ctr">
              <a:solidFill>
                <a:srgbClr val="FF2F92"/>
              </a:solidFill>
              <a:prstDash val="solid"/>
              <a:tailEnd type="triangle" w="lg" len="lg"/>
            </a:ln>
            <a:effectLst/>
          </p:spPr>
        </p:cxnSp>
        <p:cxnSp>
          <p:nvCxnSpPr>
            <p:cNvPr id="50" name="Straight Arrow Connector 49">
              <a:extLst>
                <a:ext uri="{FF2B5EF4-FFF2-40B4-BE49-F238E27FC236}">
                  <a16:creationId xmlns:a16="http://schemas.microsoft.com/office/drawing/2014/main" id="{7B14AD34-DBE5-8C44-959E-000A3F7822AE}"/>
                </a:ext>
              </a:extLst>
            </p:cNvPr>
            <p:cNvCxnSpPr>
              <a:cxnSpLocks/>
              <a:stCxn id="45" idx="0"/>
              <a:endCxn id="27" idx="2"/>
            </p:cNvCxnSpPr>
            <p:nvPr/>
          </p:nvCxnSpPr>
          <p:spPr>
            <a:xfrm flipH="1" flipV="1">
              <a:off x="6132807" y="5438799"/>
              <a:ext cx="6554" cy="533659"/>
            </a:xfrm>
            <a:prstGeom prst="straightConnector1">
              <a:avLst/>
            </a:prstGeom>
            <a:noFill/>
            <a:ln w="25400" cap="flat" cmpd="sng" algn="ctr">
              <a:solidFill>
                <a:srgbClr val="0432FF"/>
              </a:solidFill>
              <a:prstDash val="solid"/>
              <a:tailEnd type="triangle" w="lg" len="lg"/>
            </a:ln>
            <a:effectLst/>
          </p:spPr>
        </p:cxnSp>
        <p:cxnSp>
          <p:nvCxnSpPr>
            <p:cNvPr id="51" name="Straight Arrow Connector 50">
              <a:extLst>
                <a:ext uri="{FF2B5EF4-FFF2-40B4-BE49-F238E27FC236}">
                  <a16:creationId xmlns:a16="http://schemas.microsoft.com/office/drawing/2014/main" id="{92E0A817-240C-444D-8955-C0DABDB2CBFF}"/>
                </a:ext>
              </a:extLst>
            </p:cNvPr>
            <p:cNvCxnSpPr>
              <a:stCxn id="45" idx="0"/>
              <a:endCxn id="34" idx="2"/>
            </p:cNvCxnSpPr>
            <p:nvPr/>
          </p:nvCxnSpPr>
          <p:spPr>
            <a:xfrm flipV="1">
              <a:off x="6139359" y="5438799"/>
              <a:ext cx="3382012" cy="533658"/>
            </a:xfrm>
            <a:prstGeom prst="straightConnector1">
              <a:avLst/>
            </a:prstGeom>
            <a:noFill/>
            <a:ln w="25400" cap="flat" cmpd="sng" algn="ctr">
              <a:solidFill>
                <a:srgbClr val="0432FF"/>
              </a:solidFill>
              <a:prstDash val="solid"/>
              <a:tailEnd type="triangle" w="lg" len="lg"/>
            </a:ln>
            <a:effectLst/>
          </p:spPr>
        </p:cxnSp>
        <p:cxnSp>
          <p:nvCxnSpPr>
            <p:cNvPr id="52" name="Straight Arrow Connector 51">
              <a:extLst>
                <a:ext uri="{FF2B5EF4-FFF2-40B4-BE49-F238E27FC236}">
                  <a16:creationId xmlns:a16="http://schemas.microsoft.com/office/drawing/2014/main" id="{4D1861BF-FFAC-1742-8458-7BB18E413565}"/>
                </a:ext>
              </a:extLst>
            </p:cNvPr>
            <p:cNvCxnSpPr>
              <a:stCxn id="46" idx="0"/>
              <a:endCxn id="34" idx="2"/>
            </p:cNvCxnSpPr>
            <p:nvPr/>
          </p:nvCxnSpPr>
          <p:spPr>
            <a:xfrm flipH="1" flipV="1">
              <a:off x="9521371" y="5438799"/>
              <a:ext cx="4895" cy="516115"/>
            </a:xfrm>
            <a:prstGeom prst="straightConnector1">
              <a:avLst/>
            </a:prstGeom>
            <a:noFill/>
            <a:ln w="25400" cap="flat" cmpd="sng" algn="ctr">
              <a:solidFill>
                <a:srgbClr val="D883FF"/>
              </a:solidFill>
              <a:prstDash val="solid"/>
              <a:tailEnd type="triangle" w="lg" len="lg"/>
            </a:ln>
            <a:effectLst/>
          </p:spPr>
        </p:cxnSp>
      </p:grpSp>
    </p:spTree>
    <p:custDataLst>
      <p:tags r:id="rId1"/>
    </p:custDataLst>
    <p:extLst>
      <p:ext uri="{BB962C8B-B14F-4D97-AF65-F5344CB8AC3E}">
        <p14:creationId xmlns:p14="http://schemas.microsoft.com/office/powerpoint/2010/main" val="676724895"/>
      </p:ext>
    </p:extLst>
  </p:cSld>
  <p:clrMapOvr>
    <a:masterClrMapping/>
  </p:clrMapOvr>
  <p:transition spd="med" advTm="6296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9" presetClass="entr" presetSubtype="0" fill="hold" nodeType="withEffect">
                                  <p:stCondLst>
                                    <p:cond delay="0"/>
                                  </p:stCondLst>
                                  <p:childTnLst>
                                    <p:set>
                                      <p:cBhvr>
                                        <p:cTn id="35" dur="1" fill="hold">
                                          <p:stCondLst>
                                            <p:cond delay="0"/>
                                          </p:stCondLst>
                                        </p:cTn>
                                        <p:tgtEl>
                                          <p:spTgt spid="15">
                                            <p:txEl>
                                              <p:pRg st="1" end="1"/>
                                            </p:txEl>
                                          </p:spTgt>
                                        </p:tgtEl>
                                        <p:attrNameLst>
                                          <p:attrName>style.visibility</p:attrName>
                                        </p:attrNameLst>
                                      </p:cBhvr>
                                      <p:to>
                                        <p:strVal val="visible"/>
                                      </p:to>
                                    </p:set>
                                    <p:animEffect transition="in" filter="dissolve">
                                      <p:cBhvr>
                                        <p:cTn id="36" dur="500"/>
                                        <p:tgtEl>
                                          <p:spTgt spid="1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animEffect transition="in" filter="dissolve">
                                      <p:cBhvr>
                                        <p:cTn id="41" dur="500"/>
                                        <p:tgtEl>
                                          <p:spTgt spid="1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5">
                                            <p:txEl>
                                              <p:pRg st="3" end="3"/>
                                            </p:txEl>
                                          </p:spTgt>
                                        </p:tgtEl>
                                        <p:attrNameLst>
                                          <p:attrName>style.visibility</p:attrName>
                                        </p:attrNameLst>
                                      </p:cBhvr>
                                      <p:to>
                                        <p:strVal val="visible"/>
                                      </p:to>
                                    </p:set>
                                    <p:animEffect transition="in" filter="dissolve">
                                      <p:cBhvr>
                                        <p:cTn id="46"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4A6E-8732-BC4A-A37D-B8F9EF4CD140}"/>
              </a:ext>
            </a:extLst>
          </p:cNvPr>
          <p:cNvSpPr>
            <a:spLocks noGrp="1"/>
          </p:cNvSpPr>
          <p:nvPr>
            <p:ph type="title"/>
          </p:nvPr>
        </p:nvSpPr>
        <p:spPr>
          <a:xfrm>
            <a:off x="350129" y="69421"/>
            <a:ext cx="11715750" cy="831850"/>
          </a:xfrm>
        </p:spPr>
        <p:txBody>
          <a:bodyPr>
            <a:noAutofit/>
          </a:bodyPr>
          <a:lstStyle/>
          <a:p>
            <a:r>
              <a:rPr lang="en-US" sz="4400" dirty="0"/>
              <a:t>Challenge #1: Low Accuracy</a:t>
            </a:r>
          </a:p>
        </p:txBody>
      </p:sp>
      <p:sp>
        <p:nvSpPr>
          <p:cNvPr id="4" name="Slide Number Placeholder 3">
            <a:extLst>
              <a:ext uri="{FF2B5EF4-FFF2-40B4-BE49-F238E27FC236}">
                <a16:creationId xmlns:a16="http://schemas.microsoft.com/office/drawing/2014/main" id="{D965DAEE-24B3-EC49-839F-F528FD988D48}"/>
              </a:ext>
            </a:extLst>
          </p:cNvPr>
          <p:cNvSpPr>
            <a:spLocks noGrp="1"/>
          </p:cNvSpPr>
          <p:nvPr>
            <p:ph type="sldNum" sz="quarter" idx="2"/>
          </p:nvPr>
        </p:nvSpPr>
        <p:spPr/>
        <p:txBody>
          <a:bodyPr/>
          <a:lstStyle/>
          <a:p>
            <a:fld id="{86CB4B4D-7CA3-9044-876B-883B54F8677D}" type="slidenum">
              <a:rPr lang="en-US" smtClean="0"/>
              <a:pPr/>
              <a:t>16</a:t>
            </a:fld>
            <a:endParaRPr lang="en-US" dirty="0"/>
          </a:p>
        </p:txBody>
      </p:sp>
      <p:pic>
        <p:nvPicPr>
          <p:cNvPr id="160" name="Picture 159">
            <a:extLst>
              <a:ext uri="{FF2B5EF4-FFF2-40B4-BE49-F238E27FC236}">
                <a16:creationId xmlns:a16="http://schemas.microsoft.com/office/drawing/2014/main" id="{02F0205E-57DB-4547-850A-FC185D8F157D}"/>
              </a:ext>
            </a:extLst>
          </p:cNvPr>
          <p:cNvPicPr>
            <a:picLocks noChangeAspect="1"/>
          </p:cNvPicPr>
          <p:nvPr/>
        </p:nvPicPr>
        <p:blipFill>
          <a:blip r:embed="rId4"/>
          <a:stretch>
            <a:fillRect/>
          </a:stretch>
        </p:blipFill>
        <p:spPr>
          <a:xfrm>
            <a:off x="0" y="3618373"/>
            <a:ext cx="3109983" cy="2346421"/>
          </a:xfrm>
          <a:prstGeom prst="rect">
            <a:avLst/>
          </a:prstGeom>
        </p:spPr>
      </p:pic>
      <p:pic>
        <p:nvPicPr>
          <p:cNvPr id="172" name="Picture 171">
            <a:extLst>
              <a:ext uri="{FF2B5EF4-FFF2-40B4-BE49-F238E27FC236}">
                <a16:creationId xmlns:a16="http://schemas.microsoft.com/office/drawing/2014/main" id="{288E01D8-28C3-2945-A508-EBF8821CB057}"/>
              </a:ext>
            </a:extLst>
          </p:cNvPr>
          <p:cNvPicPr>
            <a:picLocks noChangeAspect="1"/>
          </p:cNvPicPr>
          <p:nvPr/>
        </p:nvPicPr>
        <p:blipFill>
          <a:blip r:embed="rId5"/>
          <a:stretch>
            <a:fillRect/>
          </a:stretch>
        </p:blipFill>
        <p:spPr>
          <a:xfrm>
            <a:off x="4484774" y="3344509"/>
            <a:ext cx="3222452" cy="2805545"/>
          </a:xfrm>
          <a:prstGeom prst="rect">
            <a:avLst/>
          </a:prstGeom>
        </p:spPr>
      </p:pic>
      <p:pic>
        <p:nvPicPr>
          <p:cNvPr id="255" name="Picture 254">
            <a:extLst>
              <a:ext uri="{FF2B5EF4-FFF2-40B4-BE49-F238E27FC236}">
                <a16:creationId xmlns:a16="http://schemas.microsoft.com/office/drawing/2014/main" id="{7C4A51C9-4970-B248-8EB0-4A3752F10BC0}"/>
              </a:ext>
            </a:extLst>
          </p:cNvPr>
          <p:cNvPicPr>
            <a:picLocks noChangeAspect="1"/>
          </p:cNvPicPr>
          <p:nvPr/>
        </p:nvPicPr>
        <p:blipFill>
          <a:blip r:embed="rId6"/>
          <a:stretch>
            <a:fillRect/>
          </a:stretch>
        </p:blipFill>
        <p:spPr>
          <a:xfrm>
            <a:off x="8160980" y="3324542"/>
            <a:ext cx="2489712" cy="2752601"/>
          </a:xfrm>
          <a:prstGeom prst="rect">
            <a:avLst/>
          </a:prstGeom>
        </p:spPr>
      </p:pic>
      <p:sp>
        <p:nvSpPr>
          <p:cNvPr id="256" name="TextBox 255">
            <a:extLst>
              <a:ext uri="{FF2B5EF4-FFF2-40B4-BE49-F238E27FC236}">
                <a16:creationId xmlns:a16="http://schemas.microsoft.com/office/drawing/2014/main" id="{5128B115-7BD4-DC47-96B3-47AE70416126}"/>
              </a:ext>
            </a:extLst>
          </p:cNvPr>
          <p:cNvSpPr txBox="1"/>
          <p:nvPr/>
        </p:nvSpPr>
        <p:spPr>
          <a:xfrm>
            <a:off x="284980" y="6231053"/>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Gill Sans MT" panose="020B0502020104020203" pitchFamily="34" charset="77"/>
                <a:cs typeface="Arial" panose="020B0604020202020204" pitchFamily="34" charset="0"/>
              </a:rPr>
              <a:t>Example source code  </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sp>
        <p:nvSpPr>
          <p:cNvPr id="5" name="Right Arrow 4">
            <a:extLst>
              <a:ext uri="{FF2B5EF4-FFF2-40B4-BE49-F238E27FC236}">
                <a16:creationId xmlns:a16="http://schemas.microsoft.com/office/drawing/2014/main" id="{BFD6E695-4D1F-8D46-BE9F-F41DD0FE82AA}"/>
              </a:ext>
            </a:extLst>
          </p:cNvPr>
          <p:cNvSpPr/>
          <p:nvPr/>
        </p:nvSpPr>
        <p:spPr>
          <a:xfrm>
            <a:off x="3222452" y="4373910"/>
            <a:ext cx="1354649" cy="194483"/>
          </a:xfrm>
          <a:prstGeom prst="rightArrow">
            <a:avLst/>
          </a:prstGeom>
          <a:solidFill>
            <a:srgbClr val="8597FF"/>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2" name="TextBox 11">
            <a:extLst>
              <a:ext uri="{FF2B5EF4-FFF2-40B4-BE49-F238E27FC236}">
                <a16:creationId xmlns:a16="http://schemas.microsoft.com/office/drawing/2014/main" id="{50CD816E-2916-0748-A3EF-A8A7608F7E0B}"/>
              </a:ext>
            </a:extLst>
          </p:cNvPr>
          <p:cNvSpPr txBox="1"/>
          <p:nvPr/>
        </p:nvSpPr>
        <p:spPr>
          <a:xfrm>
            <a:off x="3109983" y="4040485"/>
            <a:ext cx="157958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rgbClr val="0432FF"/>
                </a:solidFill>
                <a:latin typeface="Gill Sans MT" panose="020B0502020104020203" pitchFamily="34" charset="77"/>
                <a:cs typeface="Arial" panose="020B0604020202020204" pitchFamily="34" charset="0"/>
              </a:rPr>
              <a:t>x86-LLVM-3.3-O1  </a:t>
            </a:r>
            <a:endParaRPr kumimoji="0" lang="en-US" sz="1400" b="0" i="0" u="none" strike="noStrike" cap="none" spc="0" normalizeH="0" baseline="0" dirty="0">
              <a:ln>
                <a:noFill/>
              </a:ln>
              <a:solidFill>
                <a:srgbClr val="0432FF"/>
              </a:solidFill>
              <a:effectLst/>
              <a:uFillTx/>
              <a:latin typeface="Gill Sans MT" panose="020B0502020104020203" pitchFamily="34" charset="77"/>
              <a:cs typeface="Arial" panose="020B0604020202020204" pitchFamily="34" charset="0"/>
              <a:sym typeface="Palatino"/>
            </a:endParaRPr>
          </a:p>
        </p:txBody>
      </p:sp>
      <p:sp>
        <p:nvSpPr>
          <p:cNvPr id="6" name="Curved Right Arrow 5">
            <a:extLst>
              <a:ext uri="{FF2B5EF4-FFF2-40B4-BE49-F238E27FC236}">
                <a16:creationId xmlns:a16="http://schemas.microsoft.com/office/drawing/2014/main" id="{2972F040-4F50-AA4A-A86C-931C871898D7}"/>
              </a:ext>
            </a:extLst>
          </p:cNvPr>
          <p:cNvSpPr/>
          <p:nvPr/>
        </p:nvSpPr>
        <p:spPr>
          <a:xfrm rot="16200000">
            <a:off x="5370183" y="3545955"/>
            <a:ext cx="654422" cy="5174822"/>
          </a:xfrm>
          <a:prstGeom prst="curvedRightArrow">
            <a:avLst/>
          </a:prstGeom>
          <a:solidFill>
            <a:srgbClr val="8597FF"/>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258" name="TextBox 257">
            <a:extLst>
              <a:ext uri="{FF2B5EF4-FFF2-40B4-BE49-F238E27FC236}">
                <a16:creationId xmlns:a16="http://schemas.microsoft.com/office/drawing/2014/main" id="{FE39749E-D83E-964B-A267-5C055F371C56}"/>
              </a:ext>
            </a:extLst>
          </p:cNvPr>
          <p:cNvSpPr txBox="1"/>
          <p:nvPr/>
        </p:nvSpPr>
        <p:spPr>
          <a:xfrm>
            <a:off x="2937472" y="6301559"/>
            <a:ext cx="210550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rgbClr val="FF0000"/>
                </a:solidFill>
                <a:latin typeface="Gill Sans MT" panose="020B0502020104020203" pitchFamily="34" charset="77"/>
                <a:cs typeface="Arial" panose="020B0604020202020204" pitchFamily="34" charset="0"/>
              </a:rPr>
              <a:t>x64-GCC-4.8.5-O3  </a:t>
            </a:r>
            <a:endParaRPr kumimoji="0" lang="en-US" sz="1400" b="0" i="0" u="none" strike="noStrike" cap="none" spc="0" normalizeH="0" baseline="0" dirty="0">
              <a:ln>
                <a:noFill/>
              </a:ln>
              <a:solidFill>
                <a:srgbClr val="FF0000"/>
              </a:solidFill>
              <a:effectLst/>
              <a:uFillTx/>
              <a:latin typeface="Gill Sans MT" panose="020B0502020104020203" pitchFamily="34" charset="77"/>
              <a:cs typeface="Arial" panose="020B0604020202020204" pitchFamily="34" charset="0"/>
              <a:sym typeface="Palatino"/>
            </a:endParaRPr>
          </a:p>
        </p:txBody>
      </p:sp>
      <p:sp>
        <p:nvSpPr>
          <p:cNvPr id="13" name="Rounded Rectangle 12">
            <a:extLst>
              <a:ext uri="{FF2B5EF4-FFF2-40B4-BE49-F238E27FC236}">
                <a16:creationId xmlns:a16="http://schemas.microsoft.com/office/drawing/2014/main" id="{AE4F9B21-3B0C-FA42-88CC-01834297FF00}"/>
              </a:ext>
            </a:extLst>
          </p:cNvPr>
          <p:cNvSpPr/>
          <p:nvPr/>
        </p:nvSpPr>
        <p:spPr>
          <a:xfrm>
            <a:off x="712235" y="4507900"/>
            <a:ext cx="2421495" cy="896306"/>
          </a:xfrm>
          <a:prstGeom prst="roundRect">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grpSp>
        <p:nvGrpSpPr>
          <p:cNvPr id="18" name="Group 17">
            <a:extLst>
              <a:ext uri="{FF2B5EF4-FFF2-40B4-BE49-F238E27FC236}">
                <a16:creationId xmlns:a16="http://schemas.microsoft.com/office/drawing/2014/main" id="{AF653C60-DDAF-F345-AE2B-2DC47E7CB448}"/>
              </a:ext>
            </a:extLst>
          </p:cNvPr>
          <p:cNvGrpSpPr/>
          <p:nvPr/>
        </p:nvGrpSpPr>
        <p:grpSpPr>
          <a:xfrm>
            <a:off x="9449221" y="3087622"/>
            <a:ext cx="2738356" cy="985251"/>
            <a:chOff x="9449221" y="3087622"/>
            <a:chExt cx="2738356" cy="985251"/>
          </a:xfrm>
        </p:grpSpPr>
        <p:sp>
          <p:nvSpPr>
            <p:cNvPr id="7" name="TextBox 6">
              <a:extLst>
                <a:ext uri="{FF2B5EF4-FFF2-40B4-BE49-F238E27FC236}">
                  <a16:creationId xmlns:a16="http://schemas.microsoft.com/office/drawing/2014/main" id="{C9A8C181-3ED8-1B40-B733-0E511654EBAB}"/>
                </a:ext>
              </a:extLst>
            </p:cNvPr>
            <p:cNvSpPr txBox="1"/>
            <p:nvPr/>
          </p:nvSpPr>
          <p:spPr>
            <a:xfrm>
              <a:off x="10392289" y="3087622"/>
              <a:ext cx="1795288" cy="985251"/>
            </a:xfrm>
            <a:prstGeom prst="rect">
              <a:avLst/>
            </a:prstGeom>
            <a:no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00" u="none" strike="noStrike" cap="none" spc="0" normalizeH="0" baseline="0" dirty="0">
                  <a:ln>
                    <a:noFill/>
                  </a:ln>
                  <a:solidFill>
                    <a:srgbClr val="414141"/>
                  </a:solidFill>
                  <a:effectLst/>
                  <a:uFillTx/>
                  <a:latin typeface="Courier" pitchFamily="2" charset="0"/>
                  <a:sym typeface="Palatino"/>
                </a:rPr>
                <a:t>lea   </a:t>
              </a:r>
              <a:r>
                <a:rPr kumimoji="0" lang="en-US" sz="1000" u="none" strike="noStrike" cap="none" spc="0" normalizeH="0" baseline="0" dirty="0" err="1">
                  <a:ln>
                    <a:noFill/>
                  </a:ln>
                  <a:solidFill>
                    <a:srgbClr val="414141"/>
                  </a:solidFill>
                  <a:effectLst/>
                  <a:uFillTx/>
                  <a:latin typeface="Courier" pitchFamily="2" charset="0"/>
                  <a:sym typeface="Palatino"/>
                </a:rPr>
                <a:t>ecx</a:t>
              </a:r>
              <a:r>
                <a:rPr kumimoji="0" lang="en-US" sz="1000" u="none" strike="noStrike" cap="none" spc="0" normalizeH="0" baseline="0" dirty="0">
                  <a:ln>
                    <a:noFill/>
                  </a:ln>
                  <a:solidFill>
                    <a:srgbClr val="414141"/>
                  </a:solidFill>
                  <a:effectLst/>
                  <a:uFillTx/>
                  <a:latin typeface="Courier" pitchFamily="2" charset="0"/>
                  <a:sym typeface="Palatino"/>
                </a:rPr>
                <a:t>, [rdi-1]</a:t>
              </a:r>
            </a:p>
            <a:p>
              <a:pPr algn="l" defTabSz="825500"/>
              <a:r>
                <a:rPr lang="en-US" sz="1000" dirty="0">
                  <a:latin typeface="Courier" pitchFamily="2" charset="0"/>
                </a:rPr>
                <a:t>mov   </a:t>
              </a:r>
              <a:r>
                <a:rPr lang="en-US" sz="1000" dirty="0" err="1">
                  <a:latin typeface="Courier" pitchFamily="2" charset="0"/>
                </a:rPr>
                <a:t>edx</a:t>
              </a:r>
              <a:r>
                <a:rPr lang="en-US" sz="1000" dirty="0">
                  <a:latin typeface="Courier" pitchFamily="2" charset="0"/>
                </a:rPr>
                <a:t>, </a:t>
              </a:r>
              <a:r>
                <a:rPr lang="en-US" sz="1000" dirty="0" err="1">
                  <a:latin typeface="Courier" pitchFamily="2" charset="0"/>
                </a:rPr>
                <a:t>ecx</a:t>
              </a:r>
              <a:endParaRPr lang="en-US" sz="1000" dirty="0">
                <a:latin typeface="Courier" pitchFamily="2" charset="0"/>
              </a:endParaRPr>
            </a:p>
            <a:p>
              <a:pPr algn="l" defTabSz="825500"/>
              <a:r>
                <a:rPr kumimoji="0" lang="en-US" sz="1000" u="none" strike="noStrike" cap="none" spc="0" normalizeH="0" baseline="0" dirty="0" err="1">
                  <a:ln>
                    <a:noFill/>
                  </a:ln>
                  <a:solidFill>
                    <a:srgbClr val="414141"/>
                  </a:solidFill>
                  <a:effectLst/>
                  <a:uFillTx/>
                  <a:latin typeface="Courier" pitchFamily="2" charset="0"/>
                  <a:sym typeface="Palatino"/>
                </a:rPr>
                <a:t>shr</a:t>
              </a:r>
              <a:r>
                <a:rPr kumimoji="0" lang="en-US" sz="1000" u="none" strike="noStrike" cap="none" spc="0" normalizeH="0" baseline="0" dirty="0">
                  <a:ln>
                    <a:noFill/>
                  </a:ln>
                  <a:solidFill>
                    <a:srgbClr val="414141"/>
                  </a:solidFill>
                  <a:effectLst/>
                  <a:uFillTx/>
                  <a:latin typeface="Courier" pitchFamily="2" charset="0"/>
                  <a:sym typeface="Palatino"/>
                </a:rPr>
                <a:t>   </a:t>
              </a:r>
              <a:r>
                <a:rPr kumimoji="0" lang="en-US" sz="1000" u="none" strike="noStrike" cap="none" spc="0" normalizeH="0" baseline="0" dirty="0" err="1">
                  <a:ln>
                    <a:noFill/>
                  </a:ln>
                  <a:solidFill>
                    <a:srgbClr val="414141"/>
                  </a:solidFill>
                  <a:effectLst/>
                  <a:uFillTx/>
                  <a:latin typeface="Courier" pitchFamily="2" charset="0"/>
                  <a:sym typeface="Palatino"/>
                </a:rPr>
                <a:t>edx</a:t>
              </a:r>
              <a:r>
                <a:rPr kumimoji="0" lang="en-US" sz="1000" u="none" strike="noStrike" cap="none" spc="0" normalizeH="0" baseline="0" dirty="0">
                  <a:ln>
                    <a:noFill/>
                  </a:ln>
                  <a:solidFill>
                    <a:srgbClr val="414141"/>
                  </a:solidFill>
                  <a:effectLst/>
                  <a:uFillTx/>
                  <a:latin typeface="Courier" pitchFamily="2" charset="0"/>
                  <a:sym typeface="Palatino"/>
                </a:rPr>
                <a:t>, 2</a:t>
              </a:r>
            </a:p>
            <a:p>
              <a:pPr algn="l" defTabSz="825500"/>
              <a:r>
                <a:rPr lang="en-US" sz="1000" dirty="0">
                  <a:latin typeface="Courier" pitchFamily="2" charset="0"/>
                </a:rPr>
                <a:t>lea   </a:t>
              </a:r>
              <a:r>
                <a:rPr lang="en-US" sz="1000" dirty="0" err="1">
                  <a:latin typeface="Courier" pitchFamily="2" charset="0"/>
                </a:rPr>
                <a:t>esi</a:t>
              </a:r>
              <a:r>
                <a:rPr lang="en-US" sz="1000" dirty="0">
                  <a:latin typeface="Courier" pitchFamily="2" charset="0"/>
                </a:rPr>
                <a:t>, ds:0[</a:t>
              </a:r>
              <a:r>
                <a:rPr lang="en-US" sz="1000" dirty="0" err="1">
                  <a:latin typeface="Courier" pitchFamily="2" charset="0"/>
                </a:rPr>
                <a:t>rdx</a:t>
              </a:r>
              <a:r>
                <a:rPr lang="en-US" sz="1000" dirty="0">
                  <a:latin typeface="Courier" pitchFamily="2" charset="0"/>
                </a:rPr>
                <a:t>*4]</a:t>
              </a:r>
            </a:p>
            <a:p>
              <a:pPr algn="l" defTabSz="825500"/>
              <a:r>
                <a:rPr kumimoji="0" lang="en-US" sz="1000" u="none" strike="noStrike" cap="none" spc="0" normalizeH="0" baseline="0" dirty="0">
                  <a:ln>
                    <a:noFill/>
                  </a:ln>
                  <a:solidFill>
                    <a:srgbClr val="414141"/>
                  </a:solidFill>
                  <a:effectLst/>
                  <a:uFillTx/>
                  <a:latin typeface="Courier" pitchFamily="2" charset="0"/>
                  <a:sym typeface="Palatino"/>
                </a:rPr>
                <a:t>test  </a:t>
              </a:r>
              <a:r>
                <a:rPr kumimoji="0" lang="en-US" sz="1000" u="none" strike="noStrike" cap="none" spc="0" normalizeH="0" baseline="0" dirty="0" err="1">
                  <a:ln>
                    <a:noFill/>
                  </a:ln>
                  <a:solidFill>
                    <a:srgbClr val="414141"/>
                  </a:solidFill>
                  <a:effectLst/>
                  <a:uFillTx/>
                  <a:latin typeface="Courier" pitchFamily="2" charset="0"/>
                  <a:sym typeface="Palatino"/>
                </a:rPr>
                <a:t>esi</a:t>
              </a:r>
              <a:r>
                <a:rPr kumimoji="0" lang="en-US" sz="1000" u="none" strike="noStrike" cap="none" spc="0" normalizeH="0" baseline="0" dirty="0">
                  <a:ln>
                    <a:noFill/>
                  </a:ln>
                  <a:solidFill>
                    <a:srgbClr val="414141"/>
                  </a:solidFill>
                  <a:effectLst/>
                  <a:uFillTx/>
                  <a:latin typeface="Courier" pitchFamily="2" charset="0"/>
                  <a:sym typeface="Palatino"/>
                </a:rPr>
                <a:t>, </a:t>
              </a:r>
              <a:r>
                <a:rPr kumimoji="0" lang="en-US" sz="1000" u="none" strike="noStrike" cap="none" spc="0" normalizeH="0" baseline="0" dirty="0" err="1">
                  <a:ln>
                    <a:noFill/>
                  </a:ln>
                  <a:solidFill>
                    <a:srgbClr val="414141"/>
                  </a:solidFill>
                  <a:effectLst/>
                  <a:uFillTx/>
                  <a:latin typeface="Courier" pitchFamily="2" charset="0"/>
                  <a:sym typeface="Palatino"/>
                </a:rPr>
                <a:t>esi</a:t>
              </a:r>
              <a:endParaRPr kumimoji="0" lang="en-US" sz="1000" u="none" strike="noStrike" cap="none" spc="0" normalizeH="0" baseline="0" dirty="0">
                <a:ln>
                  <a:noFill/>
                </a:ln>
                <a:solidFill>
                  <a:srgbClr val="414141"/>
                </a:solidFill>
                <a:effectLst/>
                <a:uFillTx/>
                <a:latin typeface="Courier" pitchFamily="2" charset="0"/>
                <a:sym typeface="Palatino"/>
              </a:endParaRPr>
            </a:p>
            <a:p>
              <a:pPr algn="l" defTabSz="825500"/>
              <a:r>
                <a:rPr lang="en-US" sz="1000" dirty="0" err="1">
                  <a:latin typeface="Courier" pitchFamily="2" charset="0"/>
                </a:rPr>
                <a:t>jz</a:t>
              </a:r>
              <a:r>
                <a:rPr lang="en-US" sz="1000" dirty="0">
                  <a:latin typeface="Courier" pitchFamily="2" charset="0"/>
                </a:rPr>
                <a:t>    </a:t>
              </a:r>
              <a:r>
                <a:rPr lang="en-US" sz="1000" dirty="0">
                  <a:solidFill>
                    <a:srgbClr val="0432FF"/>
                  </a:solidFill>
                  <a:latin typeface="Courier" pitchFamily="2" charset="0"/>
                </a:rPr>
                <a:t>loc_4007F8</a:t>
              </a:r>
              <a:endParaRPr kumimoji="0" lang="en-US" sz="1000" u="none" strike="noStrike" cap="none" spc="0" normalizeH="0" baseline="0" dirty="0">
                <a:ln>
                  <a:noFill/>
                </a:ln>
                <a:solidFill>
                  <a:srgbClr val="0432FF"/>
                </a:solidFill>
                <a:effectLst/>
                <a:uFillTx/>
                <a:latin typeface="Courier" pitchFamily="2" charset="0"/>
                <a:sym typeface="Palatino"/>
              </a:endParaRPr>
            </a:p>
          </p:txBody>
        </p:sp>
        <p:sp>
          <p:nvSpPr>
            <p:cNvPr id="8" name="Rounded Rectangle 7">
              <a:extLst>
                <a:ext uri="{FF2B5EF4-FFF2-40B4-BE49-F238E27FC236}">
                  <a16:creationId xmlns:a16="http://schemas.microsoft.com/office/drawing/2014/main" id="{A9B60F83-5E47-C042-989B-F93E8A935A4F}"/>
                </a:ext>
              </a:extLst>
            </p:cNvPr>
            <p:cNvSpPr/>
            <p:nvPr/>
          </p:nvSpPr>
          <p:spPr>
            <a:xfrm>
              <a:off x="9449221" y="3484628"/>
              <a:ext cx="577523" cy="196166"/>
            </a:xfrm>
            <a:prstGeom prst="round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cxnSp>
          <p:nvCxnSpPr>
            <p:cNvPr id="10" name="Straight Arrow Connector 9">
              <a:extLst>
                <a:ext uri="{FF2B5EF4-FFF2-40B4-BE49-F238E27FC236}">
                  <a16:creationId xmlns:a16="http://schemas.microsoft.com/office/drawing/2014/main" id="{5AFAD5C9-434B-1B4B-BA0E-92DB85FD37B7}"/>
                </a:ext>
              </a:extLst>
            </p:cNvPr>
            <p:cNvCxnSpPr>
              <a:cxnSpLocks/>
              <a:stCxn id="8" idx="3"/>
              <a:endCxn id="7" idx="1"/>
            </p:cNvCxnSpPr>
            <p:nvPr/>
          </p:nvCxnSpPr>
          <p:spPr>
            <a:xfrm flipV="1">
              <a:off x="10026744" y="3580248"/>
              <a:ext cx="365545" cy="2463"/>
            </a:xfrm>
            <a:prstGeom prst="straightConnector1">
              <a:avLst/>
            </a:prstGeom>
            <a:noFill/>
            <a:ln w="25400" cap="flat">
              <a:solidFill>
                <a:srgbClr val="FF0000"/>
              </a:solidFill>
              <a:prstDash val="solid"/>
              <a:miter lim="400000"/>
              <a:tailEnd type="triangle" w="lg" len="med"/>
            </a:ln>
            <a:effectLst/>
            <a:sp3d/>
          </p:spPr>
          <p:style>
            <a:lnRef idx="0">
              <a:scrgbClr r="0" g="0" b="0"/>
            </a:lnRef>
            <a:fillRef idx="0">
              <a:scrgbClr r="0" g="0" b="0"/>
            </a:fillRef>
            <a:effectRef idx="0">
              <a:scrgbClr r="0" g="0" b="0"/>
            </a:effectRef>
            <a:fontRef idx="none"/>
          </p:style>
        </p:cxnSp>
      </p:grpSp>
      <p:sp>
        <p:nvSpPr>
          <p:cNvPr id="19" name="Text Placeholder 2">
            <a:extLst>
              <a:ext uri="{FF2B5EF4-FFF2-40B4-BE49-F238E27FC236}">
                <a16:creationId xmlns:a16="http://schemas.microsoft.com/office/drawing/2014/main" id="{8650A287-F5DA-B44A-93D0-660BFBE6F14E}"/>
              </a:ext>
            </a:extLst>
          </p:cNvPr>
          <p:cNvSpPr txBox="1">
            <a:spLocks/>
          </p:cNvSpPr>
          <p:nvPr/>
        </p:nvSpPr>
        <p:spPr>
          <a:xfrm>
            <a:off x="397102" y="990157"/>
            <a:ext cx="11794898" cy="19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r>
              <a:rPr lang="en-US" sz="2200" i="1" dirty="0">
                <a:solidFill>
                  <a:srgbClr val="FF0000"/>
                </a:solidFill>
              </a:rPr>
              <a:t>Low accuracy </a:t>
            </a:r>
            <a:r>
              <a:rPr lang="en-US" sz="2200" dirty="0"/>
              <a:t>due to many combinations of compiling options</a:t>
            </a:r>
          </a:p>
          <a:p>
            <a:pPr lvl="1" hangingPunct="1">
              <a:spcBef>
                <a:spcPts val="1100"/>
              </a:spcBef>
            </a:pPr>
            <a:r>
              <a:rPr lang="en-US" sz="2000" dirty="0"/>
              <a:t>Compiler: GCC (204 versions), LLVM (55 versions), etc.</a:t>
            </a:r>
          </a:p>
          <a:p>
            <a:pPr lvl="1" hangingPunct="1">
              <a:spcBef>
                <a:spcPts val="1100"/>
              </a:spcBef>
            </a:pPr>
            <a:r>
              <a:rPr lang="en-US" sz="2000" dirty="0"/>
              <a:t>Optimization level: </a:t>
            </a:r>
            <a:r>
              <a:rPr lang="en-US" sz="2000" i="1" dirty="0"/>
              <a:t>O-{0, 1, 2, 3, s, fast, g}</a:t>
            </a:r>
          </a:p>
          <a:p>
            <a:pPr lvl="1" hangingPunct="1">
              <a:spcBef>
                <a:spcPts val="1100"/>
              </a:spcBef>
            </a:pPr>
            <a:r>
              <a:rPr lang="en-US" sz="2000" dirty="0"/>
              <a:t>Architecture: x86, ARM, MIPS, etc.</a:t>
            </a:r>
          </a:p>
        </p:txBody>
      </p:sp>
    </p:spTree>
    <p:custDataLst>
      <p:tags r:id="rId1"/>
    </p:custDataLst>
    <p:extLst>
      <p:ext uri="{BB962C8B-B14F-4D97-AF65-F5344CB8AC3E}">
        <p14:creationId xmlns:p14="http://schemas.microsoft.com/office/powerpoint/2010/main" val="1043580121"/>
      </p:ext>
    </p:extLst>
  </p:cSld>
  <p:clrMapOvr>
    <a:masterClrMapping/>
  </p:clrMapOvr>
  <p:transition spd="med" advTm="564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dissolve">
                                      <p:cBhvr>
                                        <p:cTn id="13" dur="500"/>
                                        <p:tgtEl>
                                          <p:spTgt spid="17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58"/>
                                        </p:tgtEl>
                                        <p:attrNameLst>
                                          <p:attrName>style.visibility</p:attrName>
                                        </p:attrNameLst>
                                      </p:cBhvr>
                                      <p:to>
                                        <p:strVal val="visible"/>
                                      </p:to>
                                    </p:set>
                                    <p:animEffect transition="in" filter="dissolve">
                                      <p:cBhvr>
                                        <p:cTn id="21" dur="500"/>
                                        <p:tgtEl>
                                          <p:spTgt spid="258"/>
                                        </p:tgtEl>
                                      </p:cBhvr>
                                    </p:animEffect>
                                  </p:childTnLst>
                                </p:cTn>
                              </p:par>
                              <p:par>
                                <p:cTn id="22" presetID="9" presetClass="entr" presetSubtype="0" fill="hold" nodeType="withEffect">
                                  <p:stCondLst>
                                    <p:cond delay="0"/>
                                  </p:stCondLst>
                                  <p:childTnLst>
                                    <p:set>
                                      <p:cBhvr>
                                        <p:cTn id="23" dur="1" fill="hold">
                                          <p:stCondLst>
                                            <p:cond delay="0"/>
                                          </p:stCondLst>
                                        </p:cTn>
                                        <p:tgtEl>
                                          <p:spTgt spid="255"/>
                                        </p:tgtEl>
                                        <p:attrNameLst>
                                          <p:attrName>style.visibility</p:attrName>
                                        </p:attrNameLst>
                                      </p:cBhvr>
                                      <p:to>
                                        <p:strVal val="visible"/>
                                      </p:to>
                                    </p:set>
                                    <p:animEffect transition="in" filter="dissolve">
                                      <p:cBhvr>
                                        <p:cTn id="24" dur="500"/>
                                        <p:tgtEl>
                                          <p:spTgt spid="255"/>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6" grpId="0" animBg="1"/>
      <p:bldP spid="258"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a:xfrm>
            <a:off x="91440" y="69421"/>
            <a:ext cx="12100560" cy="831850"/>
          </a:xfrm>
        </p:spPr>
        <p:txBody>
          <a:bodyPr>
            <a:normAutofit/>
          </a:bodyPr>
          <a:lstStyle/>
          <a:p>
            <a:r>
              <a:rPr lang="en-US" dirty="0"/>
              <a:t>Challenge #2: Low Coverage of Similar Code Types</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17</a:t>
            </a:fld>
            <a:endParaRPr lang="en-US" dirty="0"/>
          </a:p>
        </p:txBody>
      </p:sp>
      <p:pic>
        <p:nvPicPr>
          <p:cNvPr id="5" name="Picture 4">
            <a:extLst>
              <a:ext uri="{FF2B5EF4-FFF2-40B4-BE49-F238E27FC236}">
                <a16:creationId xmlns:a16="http://schemas.microsoft.com/office/drawing/2014/main" id="{FA893977-91C1-4346-8D11-DFA7DF551997}"/>
              </a:ext>
            </a:extLst>
          </p:cNvPr>
          <p:cNvPicPr>
            <a:picLocks noChangeAspect="1"/>
          </p:cNvPicPr>
          <p:nvPr/>
        </p:nvPicPr>
        <p:blipFill>
          <a:blip r:embed="rId4"/>
          <a:stretch>
            <a:fillRect/>
          </a:stretch>
        </p:blipFill>
        <p:spPr>
          <a:xfrm>
            <a:off x="-129584" y="4058551"/>
            <a:ext cx="2742129" cy="2172080"/>
          </a:xfrm>
          <a:prstGeom prst="rect">
            <a:avLst/>
          </a:prstGeom>
        </p:spPr>
      </p:pic>
      <p:sp>
        <p:nvSpPr>
          <p:cNvPr id="22" name="TextBox 21">
            <a:extLst>
              <a:ext uri="{FF2B5EF4-FFF2-40B4-BE49-F238E27FC236}">
                <a16:creationId xmlns:a16="http://schemas.microsoft.com/office/drawing/2014/main" id="{D9DB203B-C11B-CD40-8DC8-B50D41F16922}"/>
              </a:ext>
            </a:extLst>
          </p:cNvPr>
          <p:cNvSpPr txBox="1"/>
          <p:nvPr/>
        </p:nvSpPr>
        <p:spPr>
          <a:xfrm>
            <a:off x="-10510" y="6210948"/>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Gill Sans MT" panose="020B0502020104020203" pitchFamily="34" charset="77"/>
                <a:cs typeface="Arial" panose="020B0604020202020204" pitchFamily="34" charset="0"/>
              </a:rPr>
              <a:t>Example source code  </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sp>
        <p:nvSpPr>
          <p:cNvPr id="23" name="TextBox 22">
            <a:extLst>
              <a:ext uri="{FF2B5EF4-FFF2-40B4-BE49-F238E27FC236}">
                <a16:creationId xmlns:a16="http://schemas.microsoft.com/office/drawing/2014/main" id="{4D1476C2-0EA1-D742-8FF0-5769D1349602}"/>
              </a:ext>
            </a:extLst>
          </p:cNvPr>
          <p:cNvSpPr txBox="1"/>
          <p:nvPr/>
        </p:nvSpPr>
        <p:spPr>
          <a:xfrm>
            <a:off x="2970685" y="6303086"/>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Gill Sans MT" panose="020B0502020104020203" pitchFamily="34" charset="77"/>
                <a:cs typeface="Arial" panose="020B0604020202020204" pitchFamily="34" charset="0"/>
              </a:rPr>
              <a:t>Type-1</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pic>
        <p:nvPicPr>
          <p:cNvPr id="29" name="Picture 28">
            <a:extLst>
              <a:ext uri="{FF2B5EF4-FFF2-40B4-BE49-F238E27FC236}">
                <a16:creationId xmlns:a16="http://schemas.microsoft.com/office/drawing/2014/main" id="{CAE46FFA-8A6B-1540-86A4-1AE536FC99B2}"/>
              </a:ext>
            </a:extLst>
          </p:cNvPr>
          <p:cNvPicPr>
            <a:picLocks noChangeAspect="1"/>
          </p:cNvPicPr>
          <p:nvPr/>
        </p:nvPicPr>
        <p:blipFill>
          <a:blip r:embed="rId5"/>
          <a:stretch>
            <a:fillRect/>
          </a:stretch>
        </p:blipFill>
        <p:spPr>
          <a:xfrm>
            <a:off x="2893785" y="4045702"/>
            <a:ext cx="2828009" cy="2290789"/>
          </a:xfrm>
          <a:prstGeom prst="rect">
            <a:avLst/>
          </a:prstGeom>
        </p:spPr>
      </p:pic>
      <p:sp>
        <p:nvSpPr>
          <p:cNvPr id="43" name="TextBox 42">
            <a:extLst>
              <a:ext uri="{FF2B5EF4-FFF2-40B4-BE49-F238E27FC236}">
                <a16:creationId xmlns:a16="http://schemas.microsoft.com/office/drawing/2014/main" id="{522D351D-C131-2F43-892B-6FA84607A2C7}"/>
              </a:ext>
            </a:extLst>
          </p:cNvPr>
          <p:cNvSpPr txBox="1"/>
          <p:nvPr/>
        </p:nvSpPr>
        <p:spPr>
          <a:xfrm>
            <a:off x="6041266" y="6351838"/>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Gill Sans MT" panose="020B0502020104020203" pitchFamily="34" charset="77"/>
                <a:cs typeface="Arial" panose="020B0604020202020204" pitchFamily="34" charset="0"/>
              </a:rPr>
              <a:t>Type-2</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sp>
        <p:nvSpPr>
          <p:cNvPr id="44" name="TextBox 43">
            <a:extLst>
              <a:ext uri="{FF2B5EF4-FFF2-40B4-BE49-F238E27FC236}">
                <a16:creationId xmlns:a16="http://schemas.microsoft.com/office/drawing/2014/main" id="{C3E2119D-D8C8-E647-BA31-9A8BE73716A5}"/>
              </a:ext>
            </a:extLst>
          </p:cNvPr>
          <p:cNvSpPr txBox="1"/>
          <p:nvPr/>
        </p:nvSpPr>
        <p:spPr>
          <a:xfrm>
            <a:off x="9181131" y="6385355"/>
            <a:ext cx="265249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dirty="0">
                <a:latin typeface="Gill Sans MT" panose="020B0502020104020203" pitchFamily="34" charset="77"/>
                <a:cs typeface="Arial" panose="020B0604020202020204" pitchFamily="34" charset="0"/>
              </a:rPr>
              <a:t>Type-3</a:t>
            </a:r>
            <a:endParaRPr kumimoji="0" lang="en-US" b="0" i="0" u="none" strike="noStrike" cap="none" spc="0" normalizeH="0" baseline="0" dirty="0">
              <a:ln>
                <a:noFill/>
              </a:ln>
              <a:solidFill>
                <a:srgbClr val="414141"/>
              </a:solidFill>
              <a:effectLst/>
              <a:uFillTx/>
              <a:latin typeface="Gill Sans MT" panose="020B0502020104020203" pitchFamily="34" charset="77"/>
              <a:cs typeface="Arial" panose="020B0604020202020204" pitchFamily="34" charset="0"/>
              <a:sym typeface="Palatino"/>
            </a:endParaRPr>
          </a:p>
        </p:txBody>
      </p:sp>
      <p:sp>
        <p:nvSpPr>
          <p:cNvPr id="45" name="Text Placeholder 2">
            <a:extLst>
              <a:ext uri="{FF2B5EF4-FFF2-40B4-BE49-F238E27FC236}">
                <a16:creationId xmlns:a16="http://schemas.microsoft.com/office/drawing/2014/main" id="{0E20806B-5123-7C40-9F70-AD5A0F4B795E}"/>
              </a:ext>
            </a:extLst>
          </p:cNvPr>
          <p:cNvSpPr txBox="1">
            <a:spLocks/>
          </p:cNvSpPr>
          <p:nvPr/>
        </p:nvSpPr>
        <p:spPr>
          <a:xfrm>
            <a:off x="387274" y="963121"/>
            <a:ext cx="12192000" cy="271872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rgbClr val="41414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1000"/>
              </a:spcBef>
            </a:pPr>
            <a:r>
              <a:rPr lang="en-US" sz="2200" dirty="0"/>
              <a:t>Three types of similar code</a:t>
            </a:r>
          </a:p>
          <a:p>
            <a:pPr lvl="1" hangingPunct="1">
              <a:spcBef>
                <a:spcPts val="600"/>
              </a:spcBef>
            </a:pPr>
            <a:r>
              <a:rPr lang="en-US" sz="2000" dirty="0"/>
              <a:t>Type-1: Difference in the white space, blank line, layout, and comment. </a:t>
            </a:r>
          </a:p>
          <a:p>
            <a:pPr lvl="1" hangingPunct="1">
              <a:spcBef>
                <a:spcPts val="600"/>
              </a:spcBef>
            </a:pPr>
            <a:r>
              <a:rPr lang="en-US" sz="2000" dirty="0"/>
              <a:t>Type-2: Difference in identifiers, literals, and data types.</a:t>
            </a:r>
          </a:p>
          <a:p>
            <a:pPr lvl="1" hangingPunct="1">
              <a:spcBef>
                <a:spcPts val="600"/>
              </a:spcBef>
            </a:pPr>
            <a:r>
              <a:rPr lang="en-US" sz="2000" dirty="0"/>
              <a:t>Type-3: Difference in statements, including changed, added, or deleted.</a:t>
            </a:r>
          </a:p>
          <a:p>
            <a:pPr hangingPunct="1">
              <a:spcBef>
                <a:spcPts val="1000"/>
              </a:spcBef>
            </a:pPr>
            <a:r>
              <a:rPr lang="en-US" sz="2200" i="1" dirty="0">
                <a:solidFill>
                  <a:srgbClr val="FF0000"/>
                </a:solidFill>
              </a:rPr>
              <a:t>Low coverage </a:t>
            </a:r>
            <a:r>
              <a:rPr lang="en-US" sz="2200" dirty="0"/>
              <a:t>as prior works only focus on Type-1/2 similar code</a:t>
            </a:r>
          </a:p>
          <a:p>
            <a:pPr lvl="1" hangingPunct="1">
              <a:spcBef>
                <a:spcPts val="1000"/>
              </a:spcBef>
            </a:pPr>
            <a:r>
              <a:rPr lang="en-US" sz="2000" dirty="0"/>
              <a:t>Type-3 contributed to over </a:t>
            </a:r>
            <a:r>
              <a:rPr lang="en-US" sz="2000" i="1" dirty="0">
                <a:solidFill>
                  <a:srgbClr val="FF0000"/>
                </a:solidFill>
              </a:rPr>
              <a:t>50% </a:t>
            </a:r>
            <a:r>
              <a:rPr lang="en-US" sz="2000" dirty="0"/>
              <a:t>of all vulnerabilities discovered by code similarity </a:t>
            </a:r>
            <a:r>
              <a:rPr lang="en-US" sz="1800" dirty="0"/>
              <a:t>[</a:t>
            </a:r>
            <a:r>
              <a:rPr lang="en-US" sz="1800" i="1" dirty="0"/>
              <a:t>Islam et al. ESEM’17</a:t>
            </a:r>
            <a:r>
              <a:rPr lang="en-US" sz="1800" dirty="0"/>
              <a:t>]</a:t>
            </a:r>
            <a:endParaRPr lang="en-US" sz="2000" dirty="0"/>
          </a:p>
        </p:txBody>
      </p:sp>
      <p:pic>
        <p:nvPicPr>
          <p:cNvPr id="3" name="Picture 2">
            <a:extLst>
              <a:ext uri="{FF2B5EF4-FFF2-40B4-BE49-F238E27FC236}">
                <a16:creationId xmlns:a16="http://schemas.microsoft.com/office/drawing/2014/main" id="{C0DCEBFA-A56E-1A44-B329-77EC2C4A7B93}"/>
              </a:ext>
            </a:extLst>
          </p:cNvPr>
          <p:cNvPicPr>
            <a:picLocks noChangeAspect="1"/>
          </p:cNvPicPr>
          <p:nvPr/>
        </p:nvPicPr>
        <p:blipFill>
          <a:blip r:embed="rId6"/>
          <a:stretch>
            <a:fillRect/>
          </a:stretch>
        </p:blipFill>
        <p:spPr>
          <a:xfrm>
            <a:off x="8995777" y="3958195"/>
            <a:ext cx="2849285" cy="2506552"/>
          </a:xfrm>
          <a:prstGeom prst="rect">
            <a:avLst/>
          </a:prstGeom>
        </p:spPr>
      </p:pic>
      <p:pic>
        <p:nvPicPr>
          <p:cNvPr id="13" name="Picture 12">
            <a:extLst>
              <a:ext uri="{FF2B5EF4-FFF2-40B4-BE49-F238E27FC236}">
                <a16:creationId xmlns:a16="http://schemas.microsoft.com/office/drawing/2014/main" id="{FDAB3A70-7A3C-C246-A247-20CC885AF25D}"/>
              </a:ext>
            </a:extLst>
          </p:cNvPr>
          <p:cNvPicPr>
            <a:picLocks noChangeAspect="1"/>
          </p:cNvPicPr>
          <p:nvPr/>
        </p:nvPicPr>
        <p:blipFill>
          <a:blip r:embed="rId7"/>
          <a:stretch>
            <a:fillRect/>
          </a:stretch>
        </p:blipFill>
        <p:spPr>
          <a:xfrm>
            <a:off x="5905569" y="4040842"/>
            <a:ext cx="2954511" cy="2344513"/>
          </a:xfrm>
          <a:prstGeom prst="rect">
            <a:avLst/>
          </a:prstGeom>
        </p:spPr>
      </p:pic>
      <p:sp>
        <p:nvSpPr>
          <p:cNvPr id="15" name="Rounded Rectangle 14">
            <a:extLst>
              <a:ext uri="{FF2B5EF4-FFF2-40B4-BE49-F238E27FC236}">
                <a16:creationId xmlns:a16="http://schemas.microsoft.com/office/drawing/2014/main" id="{E028BDEB-8ED7-A349-ACC2-3F9B20F0D717}"/>
              </a:ext>
            </a:extLst>
          </p:cNvPr>
          <p:cNvSpPr/>
          <p:nvPr/>
        </p:nvSpPr>
        <p:spPr>
          <a:xfrm>
            <a:off x="9617808" y="4390272"/>
            <a:ext cx="2215815" cy="448660"/>
          </a:xfrm>
          <a:prstGeom prst="roundRect">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1919738097"/>
      </p:ext>
    </p:extLst>
  </p:cSld>
  <p:clrMapOvr>
    <a:masterClrMapping/>
  </p:clrMapOvr>
  <p:transition spd="med" advTm="515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xEl>
                                              <p:pRg st="1" end="1"/>
                                            </p:txEl>
                                          </p:spTgt>
                                        </p:tgtEl>
                                        <p:attrNameLst>
                                          <p:attrName>style.visibility</p:attrName>
                                        </p:attrNameLst>
                                      </p:cBhvr>
                                      <p:to>
                                        <p:strVal val="visible"/>
                                      </p:to>
                                    </p:set>
                                    <p:animEffect transition="in" filter="dissolve">
                                      <p:cBhvr>
                                        <p:cTn id="7" dur="500"/>
                                        <p:tgtEl>
                                          <p:spTgt spid="4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5">
                                            <p:txEl>
                                              <p:pRg st="2" end="2"/>
                                            </p:txEl>
                                          </p:spTgt>
                                        </p:tgtEl>
                                        <p:attrNameLst>
                                          <p:attrName>style.visibility</p:attrName>
                                        </p:attrNameLst>
                                      </p:cBhvr>
                                      <p:to>
                                        <p:strVal val="visible"/>
                                      </p:to>
                                    </p:set>
                                    <p:animEffect transition="in" filter="dissolve">
                                      <p:cBhvr>
                                        <p:cTn id="18" dur="500"/>
                                        <p:tgtEl>
                                          <p:spTgt spid="45">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5">
                                            <p:txEl>
                                              <p:pRg st="3" end="3"/>
                                            </p:txEl>
                                          </p:spTgt>
                                        </p:tgtEl>
                                        <p:attrNameLst>
                                          <p:attrName>style.visibility</p:attrName>
                                        </p:attrNameLst>
                                      </p:cBhvr>
                                      <p:to>
                                        <p:strVal val="visible"/>
                                      </p:to>
                                    </p:set>
                                    <p:animEffect transition="in" filter="dissolve">
                                      <p:cBhvr>
                                        <p:cTn id="29" dur="500"/>
                                        <p:tgtEl>
                                          <p:spTgt spid="45">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5">
                                            <p:txEl>
                                              <p:pRg st="4" end="4"/>
                                            </p:txEl>
                                          </p:spTgt>
                                        </p:tgtEl>
                                        <p:attrNameLst>
                                          <p:attrName>style.visibility</p:attrName>
                                        </p:attrNameLst>
                                      </p:cBhvr>
                                      <p:to>
                                        <p:strVal val="visible"/>
                                      </p:to>
                                    </p:set>
                                    <p:animEffect transition="in" filter="dissolve">
                                      <p:cBhvr>
                                        <p:cTn id="40" dur="500"/>
                                        <p:tgtEl>
                                          <p:spTgt spid="45">
                                            <p:txEl>
                                              <p:pRg st="4" end="4"/>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45">
                                            <p:txEl>
                                              <p:pRg st="5" end="5"/>
                                            </p:txEl>
                                          </p:spTgt>
                                        </p:tgtEl>
                                        <p:attrNameLst>
                                          <p:attrName>style.visibility</p:attrName>
                                        </p:attrNameLst>
                                      </p:cBhvr>
                                      <p:to>
                                        <p:strVal val="visible"/>
                                      </p:to>
                                    </p:set>
                                    <p:animEffect transition="in" filter="dissolve">
                                      <p:cBhvr>
                                        <p:cTn id="43" dur="500"/>
                                        <p:tgtEl>
                                          <p:spTgt spid="4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3" grpId="0"/>
      <p:bldP spid="4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Overview of </a:t>
            </a:r>
            <a:r>
              <a:rPr lang="en-US" sz="4400" dirty="0" err="1"/>
              <a:t>BugGraph</a:t>
            </a:r>
            <a:endParaRPr lang="en-US" sz="4400" dirty="0"/>
          </a:p>
        </p:txBody>
      </p:sp>
      <p:sp>
        <p:nvSpPr>
          <p:cNvPr id="3" name="Text Placeholder 2">
            <a:extLst>
              <a:ext uri="{FF2B5EF4-FFF2-40B4-BE49-F238E27FC236}">
                <a16:creationId xmlns:a16="http://schemas.microsoft.com/office/drawing/2014/main" id="{A800735D-7F1B-0042-8965-EF8771FD9826}"/>
              </a:ext>
            </a:extLst>
          </p:cNvPr>
          <p:cNvSpPr>
            <a:spLocks noGrp="1"/>
          </p:cNvSpPr>
          <p:nvPr>
            <p:ph type="body" idx="1"/>
          </p:nvPr>
        </p:nvSpPr>
        <p:spPr>
          <a:xfrm>
            <a:off x="616071" y="1078992"/>
            <a:ext cx="11239501" cy="2371289"/>
          </a:xfrm>
        </p:spPr>
        <p:txBody>
          <a:bodyPr>
            <a:normAutofit/>
          </a:bodyPr>
          <a:lstStyle/>
          <a:p>
            <a:pPr>
              <a:spcBef>
                <a:spcPts val="1100"/>
              </a:spcBef>
            </a:pPr>
            <a:r>
              <a:rPr lang="en-US" sz="2400" dirty="0" err="1"/>
              <a:t>BugGraph</a:t>
            </a:r>
            <a:r>
              <a:rPr lang="en-US" sz="2400" dirty="0"/>
              <a:t>: a two-step source-binary code similarity detection system</a:t>
            </a:r>
          </a:p>
          <a:p>
            <a:pPr lvl="1">
              <a:spcBef>
                <a:spcPts val="1100"/>
              </a:spcBef>
            </a:pPr>
            <a:r>
              <a:rPr lang="en-US" sz="2000" dirty="0"/>
              <a:t>Step 1: Source binary canonicalization</a:t>
            </a:r>
          </a:p>
          <a:p>
            <a:pPr lvl="2">
              <a:spcBef>
                <a:spcPts val="1100"/>
              </a:spcBef>
            </a:pPr>
            <a:r>
              <a:rPr lang="en-US" sz="2000" i="1" dirty="0">
                <a:solidFill>
                  <a:srgbClr val="FF0000"/>
                </a:solidFill>
              </a:rPr>
              <a:t>First work </a:t>
            </a:r>
            <a:r>
              <a:rPr lang="en-US" sz="2000" dirty="0"/>
              <a:t>to </a:t>
            </a:r>
            <a:r>
              <a:rPr lang="en-US" sz="2000" i="1" dirty="0">
                <a:solidFill>
                  <a:srgbClr val="0432FF"/>
                </a:solidFill>
              </a:rPr>
              <a:t>identify</a:t>
            </a:r>
            <a:r>
              <a:rPr lang="en-US" sz="2000" dirty="0"/>
              <a:t> </a:t>
            </a:r>
            <a:r>
              <a:rPr lang="en-US" sz="2000" i="1" dirty="0">
                <a:solidFill>
                  <a:srgbClr val="0432FF"/>
                </a:solidFill>
              </a:rPr>
              <a:t>compilation provenance </a:t>
            </a:r>
            <a:r>
              <a:rPr lang="en-US" sz="2000" dirty="0"/>
              <a:t>for source-binary code similarity detection.</a:t>
            </a:r>
          </a:p>
          <a:p>
            <a:pPr lvl="1">
              <a:spcBef>
                <a:spcPts val="1100"/>
              </a:spcBef>
            </a:pPr>
            <a:r>
              <a:rPr lang="en-US" sz="2000" dirty="0"/>
              <a:t>Step 2: Code similarity computation</a:t>
            </a:r>
          </a:p>
          <a:p>
            <a:pPr lvl="2">
              <a:spcBef>
                <a:spcPts val="1100"/>
              </a:spcBef>
            </a:pPr>
            <a:r>
              <a:rPr lang="en-US" sz="2000" i="1" dirty="0">
                <a:solidFill>
                  <a:srgbClr val="0432FF"/>
                </a:solidFill>
              </a:rPr>
              <a:t>Ranking-based</a:t>
            </a:r>
            <a:r>
              <a:rPr lang="en-US" sz="2000" dirty="0"/>
              <a:t> graph triplet-loss network to better detect type-3 similar code.</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18</a:t>
            </a:fld>
            <a:endParaRPr lang="en-US" dirty="0"/>
          </a:p>
        </p:txBody>
      </p:sp>
      <p:pic>
        <p:nvPicPr>
          <p:cNvPr id="26" name="Picture 25">
            <a:extLst>
              <a:ext uri="{FF2B5EF4-FFF2-40B4-BE49-F238E27FC236}">
                <a16:creationId xmlns:a16="http://schemas.microsoft.com/office/drawing/2014/main" id="{76BC93D7-FC7B-1048-AD8C-254BEECA3E26}"/>
              </a:ext>
            </a:extLst>
          </p:cNvPr>
          <p:cNvPicPr>
            <a:picLocks noChangeAspect="1"/>
          </p:cNvPicPr>
          <p:nvPr/>
        </p:nvPicPr>
        <p:blipFill>
          <a:blip r:embed="rId4"/>
          <a:stretch>
            <a:fillRect/>
          </a:stretch>
        </p:blipFill>
        <p:spPr>
          <a:xfrm>
            <a:off x="1882659" y="5295477"/>
            <a:ext cx="2611901" cy="735441"/>
          </a:xfrm>
          <a:prstGeom prst="rect">
            <a:avLst/>
          </a:prstGeom>
          <a:solidFill>
            <a:srgbClr val="FFFFFF"/>
          </a:solidFill>
        </p:spPr>
      </p:pic>
      <p:pic>
        <p:nvPicPr>
          <p:cNvPr id="27" name="Picture 26">
            <a:extLst>
              <a:ext uri="{FF2B5EF4-FFF2-40B4-BE49-F238E27FC236}">
                <a16:creationId xmlns:a16="http://schemas.microsoft.com/office/drawing/2014/main" id="{C0BE8AE2-43DE-414D-87AD-5EA704EC37AA}"/>
              </a:ext>
            </a:extLst>
          </p:cNvPr>
          <p:cNvPicPr>
            <a:picLocks noChangeAspect="1"/>
          </p:cNvPicPr>
          <p:nvPr/>
        </p:nvPicPr>
        <p:blipFill>
          <a:blip r:embed="rId5"/>
          <a:stretch>
            <a:fillRect/>
          </a:stretch>
        </p:blipFill>
        <p:spPr>
          <a:xfrm>
            <a:off x="476251" y="3889071"/>
            <a:ext cx="1406408" cy="2188812"/>
          </a:xfrm>
          <a:prstGeom prst="rect">
            <a:avLst/>
          </a:prstGeom>
          <a:solidFill>
            <a:srgbClr val="FFFFFF"/>
          </a:solidFill>
        </p:spPr>
      </p:pic>
      <p:pic>
        <p:nvPicPr>
          <p:cNvPr id="28" name="Picture 27">
            <a:extLst>
              <a:ext uri="{FF2B5EF4-FFF2-40B4-BE49-F238E27FC236}">
                <a16:creationId xmlns:a16="http://schemas.microsoft.com/office/drawing/2014/main" id="{96FEE7B8-C75F-3941-A92C-5ADD1DE5F489}"/>
              </a:ext>
            </a:extLst>
          </p:cNvPr>
          <p:cNvPicPr>
            <a:picLocks noChangeAspect="1"/>
          </p:cNvPicPr>
          <p:nvPr/>
        </p:nvPicPr>
        <p:blipFill>
          <a:blip r:embed="rId6"/>
          <a:stretch>
            <a:fillRect/>
          </a:stretch>
        </p:blipFill>
        <p:spPr>
          <a:xfrm>
            <a:off x="1882659" y="3992826"/>
            <a:ext cx="2640957" cy="594360"/>
          </a:xfrm>
          <a:prstGeom prst="rect">
            <a:avLst/>
          </a:prstGeom>
          <a:solidFill>
            <a:srgbClr val="FFFFFF"/>
          </a:solidFill>
        </p:spPr>
      </p:pic>
      <p:pic>
        <p:nvPicPr>
          <p:cNvPr id="29" name="Picture 28">
            <a:extLst>
              <a:ext uri="{FF2B5EF4-FFF2-40B4-BE49-F238E27FC236}">
                <a16:creationId xmlns:a16="http://schemas.microsoft.com/office/drawing/2014/main" id="{F4E422E7-4FA3-B742-BF5D-7172FCDCE9E3}"/>
              </a:ext>
            </a:extLst>
          </p:cNvPr>
          <p:cNvPicPr>
            <a:picLocks noChangeAspect="1"/>
          </p:cNvPicPr>
          <p:nvPr/>
        </p:nvPicPr>
        <p:blipFill>
          <a:blip r:embed="rId7"/>
          <a:stretch>
            <a:fillRect/>
          </a:stretch>
        </p:blipFill>
        <p:spPr>
          <a:xfrm>
            <a:off x="2867812" y="4595348"/>
            <a:ext cx="1624066" cy="875525"/>
          </a:xfrm>
          <a:prstGeom prst="rect">
            <a:avLst/>
          </a:prstGeom>
          <a:noFill/>
        </p:spPr>
      </p:pic>
      <p:pic>
        <p:nvPicPr>
          <p:cNvPr id="30" name="Picture 29">
            <a:extLst>
              <a:ext uri="{FF2B5EF4-FFF2-40B4-BE49-F238E27FC236}">
                <a16:creationId xmlns:a16="http://schemas.microsoft.com/office/drawing/2014/main" id="{154F7F00-D900-CF4F-BFA1-84FEEB3CF804}"/>
              </a:ext>
            </a:extLst>
          </p:cNvPr>
          <p:cNvPicPr>
            <a:picLocks noChangeAspect="1"/>
          </p:cNvPicPr>
          <p:nvPr/>
        </p:nvPicPr>
        <p:blipFill>
          <a:blip r:embed="rId8"/>
          <a:stretch>
            <a:fillRect/>
          </a:stretch>
        </p:blipFill>
        <p:spPr>
          <a:xfrm>
            <a:off x="2109193" y="6436567"/>
            <a:ext cx="3331848" cy="385231"/>
          </a:xfrm>
          <a:prstGeom prst="rect">
            <a:avLst/>
          </a:prstGeom>
          <a:solidFill>
            <a:srgbClr val="FFFFFF"/>
          </a:solidFill>
        </p:spPr>
      </p:pic>
      <p:pic>
        <p:nvPicPr>
          <p:cNvPr id="31" name="Picture 30">
            <a:extLst>
              <a:ext uri="{FF2B5EF4-FFF2-40B4-BE49-F238E27FC236}">
                <a16:creationId xmlns:a16="http://schemas.microsoft.com/office/drawing/2014/main" id="{37B30843-9176-4446-8B8A-9B75438C586E}"/>
              </a:ext>
            </a:extLst>
          </p:cNvPr>
          <p:cNvPicPr>
            <a:picLocks noChangeAspect="1"/>
          </p:cNvPicPr>
          <p:nvPr/>
        </p:nvPicPr>
        <p:blipFill>
          <a:blip r:embed="rId9"/>
          <a:stretch>
            <a:fillRect/>
          </a:stretch>
        </p:blipFill>
        <p:spPr>
          <a:xfrm>
            <a:off x="4533413" y="4983477"/>
            <a:ext cx="1289207" cy="910546"/>
          </a:xfrm>
          <a:prstGeom prst="rect">
            <a:avLst/>
          </a:prstGeom>
          <a:solidFill>
            <a:srgbClr val="FFFFFF"/>
          </a:solidFill>
        </p:spPr>
      </p:pic>
      <p:pic>
        <p:nvPicPr>
          <p:cNvPr id="32" name="Picture 31">
            <a:extLst>
              <a:ext uri="{FF2B5EF4-FFF2-40B4-BE49-F238E27FC236}">
                <a16:creationId xmlns:a16="http://schemas.microsoft.com/office/drawing/2014/main" id="{69B3307E-1850-A04C-9D3C-33696FA53D9C}"/>
              </a:ext>
            </a:extLst>
          </p:cNvPr>
          <p:cNvPicPr>
            <a:picLocks noChangeAspect="1"/>
          </p:cNvPicPr>
          <p:nvPr/>
        </p:nvPicPr>
        <p:blipFill>
          <a:blip r:embed="rId10"/>
          <a:stretch>
            <a:fillRect/>
          </a:stretch>
        </p:blipFill>
        <p:spPr>
          <a:xfrm>
            <a:off x="1890617" y="3597531"/>
            <a:ext cx="4202481" cy="420252"/>
          </a:xfrm>
          <a:prstGeom prst="rect">
            <a:avLst/>
          </a:prstGeom>
          <a:solidFill>
            <a:srgbClr val="FFFFFF"/>
          </a:solidFill>
        </p:spPr>
      </p:pic>
      <p:cxnSp>
        <p:nvCxnSpPr>
          <p:cNvPr id="33" name="Straight Connector 32">
            <a:extLst>
              <a:ext uri="{FF2B5EF4-FFF2-40B4-BE49-F238E27FC236}">
                <a16:creationId xmlns:a16="http://schemas.microsoft.com/office/drawing/2014/main" id="{CDCF10E3-A36B-7C4D-B2ED-7321EF91AB3E}"/>
              </a:ext>
            </a:extLst>
          </p:cNvPr>
          <p:cNvCxnSpPr>
            <a:cxnSpLocks/>
          </p:cNvCxnSpPr>
          <p:nvPr/>
        </p:nvCxnSpPr>
        <p:spPr>
          <a:xfrm>
            <a:off x="1998323" y="3720077"/>
            <a:ext cx="0" cy="2387907"/>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EEA0EA6-272B-7948-A304-93E14A51075C}"/>
              </a:ext>
            </a:extLst>
          </p:cNvPr>
          <p:cNvPicPr>
            <a:picLocks noChangeAspect="1"/>
          </p:cNvPicPr>
          <p:nvPr/>
        </p:nvPicPr>
        <p:blipFill>
          <a:blip r:embed="rId11"/>
          <a:stretch>
            <a:fillRect/>
          </a:stretch>
        </p:blipFill>
        <p:spPr>
          <a:xfrm>
            <a:off x="5793069" y="5295477"/>
            <a:ext cx="351602" cy="175105"/>
          </a:xfrm>
          <a:prstGeom prst="rect">
            <a:avLst/>
          </a:prstGeom>
          <a:solidFill>
            <a:srgbClr val="FFFFFF"/>
          </a:solidFill>
        </p:spPr>
      </p:pic>
      <p:pic>
        <p:nvPicPr>
          <p:cNvPr id="35" name="Picture 34">
            <a:extLst>
              <a:ext uri="{FF2B5EF4-FFF2-40B4-BE49-F238E27FC236}">
                <a16:creationId xmlns:a16="http://schemas.microsoft.com/office/drawing/2014/main" id="{CEAD8E84-CA11-7047-B9D3-DB0E5AAFA450}"/>
              </a:ext>
            </a:extLst>
          </p:cNvPr>
          <p:cNvPicPr>
            <a:picLocks noChangeAspect="1"/>
          </p:cNvPicPr>
          <p:nvPr/>
        </p:nvPicPr>
        <p:blipFill>
          <a:blip r:embed="rId12"/>
          <a:stretch>
            <a:fillRect/>
          </a:stretch>
        </p:blipFill>
        <p:spPr>
          <a:xfrm>
            <a:off x="6925082" y="6440683"/>
            <a:ext cx="3884365" cy="385231"/>
          </a:xfrm>
          <a:prstGeom prst="rect">
            <a:avLst/>
          </a:prstGeom>
          <a:solidFill>
            <a:srgbClr val="FFFFFF"/>
          </a:solidFill>
        </p:spPr>
      </p:pic>
      <p:pic>
        <p:nvPicPr>
          <p:cNvPr id="36" name="Picture 35">
            <a:extLst>
              <a:ext uri="{FF2B5EF4-FFF2-40B4-BE49-F238E27FC236}">
                <a16:creationId xmlns:a16="http://schemas.microsoft.com/office/drawing/2014/main" id="{212F1487-8ED1-0441-B5B9-47D28C0A91E2}"/>
              </a:ext>
            </a:extLst>
          </p:cNvPr>
          <p:cNvPicPr>
            <a:picLocks noChangeAspect="1"/>
          </p:cNvPicPr>
          <p:nvPr/>
        </p:nvPicPr>
        <p:blipFill>
          <a:blip r:embed="rId13"/>
          <a:stretch>
            <a:fillRect/>
          </a:stretch>
        </p:blipFill>
        <p:spPr>
          <a:xfrm>
            <a:off x="6144671" y="3878237"/>
            <a:ext cx="1004577" cy="1733539"/>
          </a:xfrm>
          <a:prstGeom prst="rect">
            <a:avLst/>
          </a:prstGeom>
          <a:solidFill>
            <a:srgbClr val="FFFFFF"/>
          </a:solidFill>
        </p:spPr>
      </p:pic>
      <p:pic>
        <p:nvPicPr>
          <p:cNvPr id="37" name="Picture 36">
            <a:extLst>
              <a:ext uri="{FF2B5EF4-FFF2-40B4-BE49-F238E27FC236}">
                <a16:creationId xmlns:a16="http://schemas.microsoft.com/office/drawing/2014/main" id="{E570764C-644A-5142-B5F5-16F6D05E8888}"/>
              </a:ext>
            </a:extLst>
          </p:cNvPr>
          <p:cNvPicPr>
            <a:picLocks noChangeAspect="1"/>
          </p:cNvPicPr>
          <p:nvPr/>
        </p:nvPicPr>
        <p:blipFill>
          <a:blip r:embed="rId14"/>
          <a:stretch>
            <a:fillRect/>
          </a:stretch>
        </p:blipFill>
        <p:spPr>
          <a:xfrm>
            <a:off x="7215184" y="4588183"/>
            <a:ext cx="351602" cy="175105"/>
          </a:xfrm>
          <a:prstGeom prst="rect">
            <a:avLst/>
          </a:prstGeom>
          <a:solidFill>
            <a:srgbClr val="FFFFFF"/>
          </a:solidFill>
        </p:spPr>
      </p:pic>
      <p:pic>
        <p:nvPicPr>
          <p:cNvPr id="38" name="Picture 37">
            <a:extLst>
              <a:ext uri="{FF2B5EF4-FFF2-40B4-BE49-F238E27FC236}">
                <a16:creationId xmlns:a16="http://schemas.microsoft.com/office/drawing/2014/main" id="{77D79446-2CD4-4C4F-B188-C7D724D5BAB8}"/>
              </a:ext>
            </a:extLst>
          </p:cNvPr>
          <p:cNvPicPr>
            <a:picLocks noChangeAspect="1"/>
          </p:cNvPicPr>
          <p:nvPr/>
        </p:nvPicPr>
        <p:blipFill>
          <a:blip r:embed="rId15"/>
          <a:stretch>
            <a:fillRect/>
          </a:stretch>
        </p:blipFill>
        <p:spPr>
          <a:xfrm>
            <a:off x="9269397" y="3889071"/>
            <a:ext cx="904119" cy="1716029"/>
          </a:xfrm>
          <a:prstGeom prst="rect">
            <a:avLst/>
          </a:prstGeom>
          <a:solidFill>
            <a:srgbClr val="FFFFFF"/>
          </a:solidFill>
        </p:spPr>
      </p:pic>
      <p:pic>
        <p:nvPicPr>
          <p:cNvPr id="39" name="Picture 38">
            <a:extLst>
              <a:ext uri="{FF2B5EF4-FFF2-40B4-BE49-F238E27FC236}">
                <a16:creationId xmlns:a16="http://schemas.microsoft.com/office/drawing/2014/main" id="{C0557DE2-CEF5-7047-A0FC-65E9F8B24F34}"/>
              </a:ext>
            </a:extLst>
          </p:cNvPr>
          <p:cNvPicPr>
            <a:picLocks noChangeAspect="1"/>
          </p:cNvPicPr>
          <p:nvPr/>
        </p:nvPicPr>
        <p:blipFill>
          <a:blip r:embed="rId16"/>
          <a:stretch>
            <a:fillRect/>
          </a:stretch>
        </p:blipFill>
        <p:spPr>
          <a:xfrm>
            <a:off x="10679877" y="3859907"/>
            <a:ext cx="1272464" cy="1821092"/>
          </a:xfrm>
          <a:prstGeom prst="rect">
            <a:avLst/>
          </a:prstGeom>
          <a:solidFill>
            <a:srgbClr val="FFFFFF"/>
          </a:solidFill>
        </p:spPr>
      </p:pic>
      <p:pic>
        <p:nvPicPr>
          <p:cNvPr id="40" name="Picture 39">
            <a:extLst>
              <a:ext uri="{FF2B5EF4-FFF2-40B4-BE49-F238E27FC236}">
                <a16:creationId xmlns:a16="http://schemas.microsoft.com/office/drawing/2014/main" id="{8E38BC77-AB44-AF4A-9AE0-3B62EFB2FDBF}"/>
              </a:ext>
            </a:extLst>
          </p:cNvPr>
          <p:cNvPicPr>
            <a:picLocks noChangeAspect="1"/>
          </p:cNvPicPr>
          <p:nvPr/>
        </p:nvPicPr>
        <p:blipFill>
          <a:blip r:embed="rId17"/>
          <a:stretch>
            <a:fillRect/>
          </a:stretch>
        </p:blipFill>
        <p:spPr>
          <a:xfrm>
            <a:off x="10936604" y="5941723"/>
            <a:ext cx="954348" cy="385231"/>
          </a:xfrm>
          <a:prstGeom prst="rect">
            <a:avLst/>
          </a:prstGeom>
          <a:solidFill>
            <a:srgbClr val="FFFFFF"/>
          </a:solidFill>
        </p:spPr>
      </p:pic>
      <p:cxnSp>
        <p:nvCxnSpPr>
          <p:cNvPr id="41" name="Straight Connector 40">
            <a:extLst>
              <a:ext uri="{FF2B5EF4-FFF2-40B4-BE49-F238E27FC236}">
                <a16:creationId xmlns:a16="http://schemas.microsoft.com/office/drawing/2014/main" id="{CE581CD7-BF26-FE48-BC67-12ED75CE6E1E}"/>
              </a:ext>
            </a:extLst>
          </p:cNvPr>
          <p:cNvCxnSpPr>
            <a:cxnSpLocks/>
          </p:cNvCxnSpPr>
          <p:nvPr/>
        </p:nvCxnSpPr>
        <p:spPr>
          <a:xfrm>
            <a:off x="5968870" y="3720077"/>
            <a:ext cx="0" cy="2387907"/>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49718602-BAD0-7043-9ADD-35A96301B0B1}"/>
              </a:ext>
            </a:extLst>
          </p:cNvPr>
          <p:cNvPicPr>
            <a:picLocks noChangeAspect="1"/>
          </p:cNvPicPr>
          <p:nvPr/>
        </p:nvPicPr>
        <p:blipFill>
          <a:blip r:embed="rId14"/>
          <a:stretch>
            <a:fillRect/>
          </a:stretch>
        </p:blipFill>
        <p:spPr>
          <a:xfrm>
            <a:off x="8836526" y="4580987"/>
            <a:ext cx="351602" cy="175105"/>
          </a:xfrm>
          <a:prstGeom prst="rect">
            <a:avLst/>
          </a:prstGeom>
          <a:solidFill>
            <a:srgbClr val="FFFFFF"/>
          </a:solidFill>
        </p:spPr>
      </p:pic>
      <p:pic>
        <p:nvPicPr>
          <p:cNvPr id="43" name="Picture 42">
            <a:extLst>
              <a:ext uri="{FF2B5EF4-FFF2-40B4-BE49-F238E27FC236}">
                <a16:creationId xmlns:a16="http://schemas.microsoft.com/office/drawing/2014/main" id="{07DBE144-5E2A-B14F-9949-6868729DE768}"/>
              </a:ext>
            </a:extLst>
          </p:cNvPr>
          <p:cNvPicPr>
            <a:picLocks noChangeAspect="1"/>
          </p:cNvPicPr>
          <p:nvPr/>
        </p:nvPicPr>
        <p:blipFill>
          <a:blip r:embed="rId14"/>
          <a:stretch>
            <a:fillRect/>
          </a:stretch>
        </p:blipFill>
        <p:spPr>
          <a:xfrm>
            <a:off x="10279718" y="4595348"/>
            <a:ext cx="351602" cy="175105"/>
          </a:xfrm>
          <a:prstGeom prst="rect">
            <a:avLst/>
          </a:prstGeom>
          <a:solidFill>
            <a:srgbClr val="FFFFFF"/>
          </a:solidFill>
        </p:spPr>
      </p:pic>
      <p:cxnSp>
        <p:nvCxnSpPr>
          <p:cNvPr id="44" name="Straight Connector 43">
            <a:extLst>
              <a:ext uri="{FF2B5EF4-FFF2-40B4-BE49-F238E27FC236}">
                <a16:creationId xmlns:a16="http://schemas.microsoft.com/office/drawing/2014/main" id="{652AFAFF-0458-7844-B76A-F4001801CCA4}"/>
              </a:ext>
            </a:extLst>
          </p:cNvPr>
          <p:cNvCxnSpPr>
            <a:cxnSpLocks/>
          </p:cNvCxnSpPr>
          <p:nvPr/>
        </p:nvCxnSpPr>
        <p:spPr>
          <a:xfrm>
            <a:off x="10455519" y="3720076"/>
            <a:ext cx="0" cy="2387907"/>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1CC86A77-EA87-7B4B-A6C9-6C9D29BAC123}"/>
              </a:ext>
            </a:extLst>
          </p:cNvPr>
          <p:cNvPicPr>
            <a:picLocks noChangeAspect="1"/>
          </p:cNvPicPr>
          <p:nvPr/>
        </p:nvPicPr>
        <p:blipFill>
          <a:blip r:embed="rId18"/>
          <a:stretch>
            <a:fillRect/>
          </a:stretch>
        </p:blipFill>
        <p:spPr>
          <a:xfrm>
            <a:off x="1114209" y="6211739"/>
            <a:ext cx="1104862" cy="392048"/>
          </a:xfrm>
          <a:prstGeom prst="rect">
            <a:avLst/>
          </a:prstGeom>
        </p:spPr>
      </p:pic>
      <p:pic>
        <p:nvPicPr>
          <p:cNvPr id="46" name="Picture 45">
            <a:extLst>
              <a:ext uri="{FF2B5EF4-FFF2-40B4-BE49-F238E27FC236}">
                <a16:creationId xmlns:a16="http://schemas.microsoft.com/office/drawing/2014/main" id="{94A55033-BDCC-9446-982B-165A42697325}"/>
              </a:ext>
            </a:extLst>
          </p:cNvPr>
          <p:cNvPicPr>
            <a:picLocks noChangeAspect="1"/>
          </p:cNvPicPr>
          <p:nvPr/>
        </p:nvPicPr>
        <p:blipFill>
          <a:blip r:embed="rId19"/>
          <a:stretch>
            <a:fillRect/>
          </a:stretch>
        </p:blipFill>
        <p:spPr>
          <a:xfrm>
            <a:off x="7582289" y="3890457"/>
            <a:ext cx="1284973" cy="1783619"/>
          </a:xfrm>
          <a:prstGeom prst="rect">
            <a:avLst/>
          </a:prstGeom>
        </p:spPr>
      </p:pic>
    </p:spTree>
    <p:custDataLst>
      <p:tags r:id="rId1"/>
    </p:custDataLst>
    <p:extLst>
      <p:ext uri="{BB962C8B-B14F-4D97-AF65-F5344CB8AC3E}">
        <p14:creationId xmlns:p14="http://schemas.microsoft.com/office/powerpoint/2010/main" val="3172531414"/>
      </p:ext>
    </p:extLst>
  </p:cSld>
  <p:clrMapOvr>
    <a:masterClrMapping/>
  </p:clrMapOvr>
  <p:transition spd="med" advTm="5557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par>
                                <p:cTn id="18" presetID="9"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dissolv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dissolve">
                                      <p:cBhvr>
                                        <p:cTn id="28" dur="500"/>
                                        <p:tgtEl>
                                          <p:spTgt spid="31"/>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dissolve">
                                      <p:cBhvr>
                                        <p:cTn id="32" dur="500"/>
                                        <p:tgtEl>
                                          <p:spTgt spid="34"/>
                                        </p:tgtEl>
                                      </p:cBhvr>
                                    </p:animEffect>
                                  </p:childTnLst>
                                </p:cTn>
                              </p:par>
                              <p:par>
                                <p:cTn id="33" presetID="9"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par>
                                <p:cTn id="36" presetID="9"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ssolv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dissolve">
                                      <p:cBhvr>
                                        <p:cTn id="43" dur="500"/>
                                        <p:tgtEl>
                                          <p:spTgt spid="3">
                                            <p:txEl>
                                              <p:pRg st="3" end="3"/>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par>
                                <p:cTn id="47" presetID="9"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dissolve">
                                      <p:cBhvr>
                                        <p:cTn id="49" dur="500"/>
                                        <p:tgtEl>
                                          <p:spTgt spid="3">
                                            <p:txEl>
                                              <p:pRg st="4" end="4"/>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dissolve">
                                      <p:cBhvr>
                                        <p:cTn id="52" dur="500"/>
                                        <p:tgtEl>
                                          <p:spTgt spid="36"/>
                                        </p:tgtEl>
                                      </p:cBhvr>
                                    </p:animEffect>
                                  </p:childTnLst>
                                </p:cTn>
                              </p:par>
                              <p:par>
                                <p:cTn id="53" presetID="9"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dissolve">
                                      <p:cBhvr>
                                        <p:cTn id="55" dur="500"/>
                                        <p:tgtEl>
                                          <p:spTgt spid="37"/>
                                        </p:tgtEl>
                                      </p:cBhvr>
                                    </p:animEffect>
                                  </p:childTnLst>
                                </p:cTn>
                              </p:par>
                              <p:par>
                                <p:cTn id="56" presetID="9"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dissolve">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dissolve">
                                      <p:cBhvr>
                                        <p:cTn id="63" dur="500"/>
                                        <p:tgtEl>
                                          <p:spTgt spid="42"/>
                                        </p:tgtEl>
                                      </p:cBhvr>
                                    </p:animEffect>
                                  </p:childTnLst>
                                </p:cTn>
                              </p:par>
                              <p:par>
                                <p:cTn id="64" presetID="9"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dissolve">
                                      <p:cBhvr>
                                        <p:cTn id="66" dur="500"/>
                                        <p:tgtEl>
                                          <p:spTgt spid="38"/>
                                        </p:tgtEl>
                                      </p:cBhvr>
                                    </p:animEffect>
                                  </p:childTnLst>
                                </p:cTn>
                              </p:par>
                            </p:childTnLst>
                          </p:cTn>
                        </p:par>
                        <p:par>
                          <p:cTn id="67" fill="hold">
                            <p:stCondLst>
                              <p:cond delay="500"/>
                            </p:stCondLst>
                            <p:childTnLst>
                              <p:par>
                                <p:cTn id="68" presetID="9" presetClass="entr" presetSubtype="0"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dissolve">
                                      <p:cBhvr>
                                        <p:cTn id="70" dur="500"/>
                                        <p:tgtEl>
                                          <p:spTgt spid="43"/>
                                        </p:tgtEl>
                                      </p:cBhvr>
                                    </p:animEffect>
                                  </p:childTnLst>
                                </p:cTn>
                              </p:par>
                              <p:par>
                                <p:cTn id="71" presetID="9"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dissolve">
                                      <p:cBhvr>
                                        <p:cTn id="73" dur="500"/>
                                        <p:tgtEl>
                                          <p:spTgt spid="44"/>
                                        </p:tgtEl>
                                      </p:cBhvr>
                                    </p:animEffect>
                                  </p:childTnLst>
                                </p:cTn>
                              </p:par>
                              <p:par>
                                <p:cTn id="74" presetID="9"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dissolve">
                                      <p:cBhvr>
                                        <p:cTn id="76" dur="500"/>
                                        <p:tgtEl>
                                          <p:spTgt spid="39"/>
                                        </p:tgtEl>
                                      </p:cBhvr>
                                    </p:animEffect>
                                  </p:childTnLst>
                                </p:cTn>
                              </p:par>
                              <p:par>
                                <p:cTn id="77" presetID="9"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dissolve">
                                      <p:cBhvr>
                                        <p:cTn id="7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2">
            <a:extLst>
              <a:ext uri="{FF2B5EF4-FFF2-40B4-BE49-F238E27FC236}">
                <a16:creationId xmlns:a16="http://schemas.microsoft.com/office/drawing/2014/main" id="{0D59B97A-5531-9D4B-9688-C05D8507F9B7}"/>
              </a:ext>
            </a:extLst>
          </p:cNvPr>
          <p:cNvSpPr txBox="1">
            <a:spLocks/>
          </p:cNvSpPr>
          <p:nvPr/>
        </p:nvSpPr>
        <p:spPr>
          <a:xfrm>
            <a:off x="616072" y="1047964"/>
            <a:ext cx="11239501" cy="25491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a:spcBef>
                <a:spcPts val="1100"/>
              </a:spcBef>
            </a:pPr>
            <a:r>
              <a:rPr lang="en-US" sz="2400" dirty="0"/>
              <a:t>Key Insight:</a:t>
            </a:r>
          </a:p>
          <a:p>
            <a:pPr lvl="1">
              <a:spcBef>
                <a:spcPts val="1100"/>
              </a:spcBef>
            </a:pPr>
            <a:r>
              <a:rPr lang="en-US" sz="2200" i="1" dirty="0">
                <a:solidFill>
                  <a:srgbClr val="0432FF"/>
                </a:solidFill>
              </a:rPr>
              <a:t>Provenance</a:t>
            </a:r>
            <a:r>
              <a:rPr lang="en-US" sz="2200" dirty="0"/>
              <a:t>-guided source binary canonicalization</a:t>
            </a:r>
            <a:br>
              <a:rPr lang="en-US" sz="2200" dirty="0"/>
            </a:br>
            <a:endParaRPr lang="en-US" sz="2200" dirty="0"/>
          </a:p>
          <a:p>
            <a:pPr>
              <a:spcBef>
                <a:spcPts val="1100"/>
              </a:spcBef>
            </a:pPr>
            <a:r>
              <a:rPr lang="en-US" sz="2400" dirty="0"/>
              <a:t>Compilation Provenance</a:t>
            </a:r>
          </a:p>
          <a:p>
            <a:pPr lvl="2">
              <a:spcBef>
                <a:spcPts val="500"/>
              </a:spcBef>
            </a:pPr>
            <a:r>
              <a:rPr lang="en-US" sz="2200" dirty="0"/>
              <a:t>&lt;</a:t>
            </a:r>
            <a:r>
              <a:rPr lang="en-US" sz="2200" i="1" dirty="0"/>
              <a:t>architecture, compiler family, compiler version, optimization level</a:t>
            </a:r>
            <a:r>
              <a:rPr lang="en-US" sz="2200" dirty="0"/>
              <a:t>&gt;</a:t>
            </a:r>
          </a:p>
        </p:txBody>
      </p:sp>
      <p:sp>
        <p:nvSpPr>
          <p:cNvPr id="48" name="Title 1">
            <a:extLst>
              <a:ext uri="{FF2B5EF4-FFF2-40B4-BE49-F238E27FC236}">
                <a16:creationId xmlns:a16="http://schemas.microsoft.com/office/drawing/2014/main" id="{7976CD6D-D4AE-A847-B21F-1BD834637734}"/>
              </a:ext>
            </a:extLst>
          </p:cNvPr>
          <p:cNvSpPr>
            <a:spLocks noGrp="1"/>
          </p:cNvSpPr>
          <p:nvPr>
            <p:ph type="title"/>
          </p:nvPr>
        </p:nvSpPr>
        <p:spPr>
          <a:xfrm>
            <a:off x="123569" y="69421"/>
            <a:ext cx="12171404" cy="831850"/>
          </a:xfrm>
        </p:spPr>
        <p:txBody>
          <a:bodyPr>
            <a:normAutofit/>
          </a:bodyPr>
          <a:lstStyle/>
          <a:p>
            <a:r>
              <a:rPr lang="en-US" sz="4400" dirty="0"/>
              <a:t>Step 1: Source Binary Canonicalization</a:t>
            </a:r>
          </a:p>
        </p:txBody>
      </p:sp>
      <p:sp>
        <p:nvSpPr>
          <p:cNvPr id="77" name="圆角矩形 69">
            <a:extLst>
              <a:ext uri="{FF2B5EF4-FFF2-40B4-BE49-F238E27FC236}">
                <a16:creationId xmlns:a16="http://schemas.microsoft.com/office/drawing/2014/main" id="{F1233005-BC29-AF4E-B51A-5D5D92937AA3}"/>
              </a:ext>
            </a:extLst>
          </p:cNvPr>
          <p:cNvSpPr/>
          <p:nvPr/>
        </p:nvSpPr>
        <p:spPr>
          <a:xfrm>
            <a:off x="2406247" y="4249517"/>
            <a:ext cx="1382614" cy="512831"/>
          </a:xfrm>
          <a:prstGeom prst="roundRect">
            <a:avLst/>
          </a:prstGeom>
          <a:solidFill>
            <a:srgbClr val="F79646">
              <a:lumMod val="20000"/>
              <a:lumOff val="80000"/>
            </a:srgbClr>
          </a:solidFill>
          <a:ln w="12700" cap="flat" cmpd="sng" algn="ctr">
            <a:solidFill>
              <a:sysClr val="windowText" lastClr="000000">
                <a:lumMod val="50000"/>
                <a:lumOff val="50000"/>
              </a:sys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Idiom feature extraction</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grpSp>
        <p:nvGrpSpPr>
          <p:cNvPr id="78" name="组合 71">
            <a:extLst>
              <a:ext uri="{FF2B5EF4-FFF2-40B4-BE49-F238E27FC236}">
                <a16:creationId xmlns:a16="http://schemas.microsoft.com/office/drawing/2014/main" id="{300C1B81-469A-5444-BFA2-9ADC5635DD52}"/>
              </a:ext>
            </a:extLst>
          </p:cNvPr>
          <p:cNvGrpSpPr/>
          <p:nvPr/>
        </p:nvGrpSpPr>
        <p:grpSpPr>
          <a:xfrm>
            <a:off x="4535080" y="4990866"/>
            <a:ext cx="460089" cy="311606"/>
            <a:chOff x="7279719" y="2666550"/>
            <a:chExt cx="703115" cy="500510"/>
          </a:xfrm>
          <a:noFill/>
        </p:grpSpPr>
        <p:sp>
          <p:nvSpPr>
            <p:cNvPr id="136" name="椭圆 73">
              <a:extLst>
                <a:ext uri="{FF2B5EF4-FFF2-40B4-BE49-F238E27FC236}">
                  <a16:creationId xmlns:a16="http://schemas.microsoft.com/office/drawing/2014/main" id="{2D0E38CB-3C24-4A4D-BDD0-FFA8063B40E3}"/>
                </a:ext>
              </a:extLst>
            </p:cNvPr>
            <p:cNvSpPr/>
            <p:nvPr/>
          </p:nvSpPr>
          <p:spPr>
            <a:xfrm>
              <a:off x="7550036" y="2666550"/>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37" name="椭圆 75">
              <a:extLst>
                <a:ext uri="{FF2B5EF4-FFF2-40B4-BE49-F238E27FC236}">
                  <a16:creationId xmlns:a16="http://schemas.microsoft.com/office/drawing/2014/main" id="{7981A20C-0454-1A49-9BFB-22E2EED05D53}"/>
                </a:ext>
              </a:extLst>
            </p:cNvPr>
            <p:cNvSpPr/>
            <p:nvPr/>
          </p:nvSpPr>
          <p:spPr>
            <a:xfrm>
              <a:off x="7748108" y="2952746"/>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38" name="椭圆 76">
              <a:extLst>
                <a:ext uri="{FF2B5EF4-FFF2-40B4-BE49-F238E27FC236}">
                  <a16:creationId xmlns:a16="http://schemas.microsoft.com/office/drawing/2014/main" id="{E892B171-2347-FD4F-9A4B-3A2ECBA000DE}"/>
                </a:ext>
              </a:extLst>
            </p:cNvPr>
            <p:cNvSpPr/>
            <p:nvPr/>
          </p:nvSpPr>
          <p:spPr>
            <a:xfrm>
              <a:off x="7279719" y="2919408"/>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cxnSp>
          <p:nvCxnSpPr>
            <p:cNvPr id="139" name="直接连接符 77">
              <a:extLst>
                <a:ext uri="{FF2B5EF4-FFF2-40B4-BE49-F238E27FC236}">
                  <a16:creationId xmlns:a16="http://schemas.microsoft.com/office/drawing/2014/main" id="{15C7D5DB-2AFF-104A-BA36-421DBC5AFBEE}"/>
                </a:ext>
              </a:extLst>
            </p:cNvPr>
            <p:cNvCxnSpPr/>
            <p:nvPr/>
          </p:nvCxnSpPr>
          <p:spPr>
            <a:xfrm rot="16200000" flipH="1">
              <a:off x="7756295" y="2843568"/>
              <a:ext cx="103267" cy="115087"/>
            </a:xfrm>
            <a:prstGeom prst="line">
              <a:avLst/>
            </a:prstGeom>
            <a:grpFill/>
            <a:ln w="12700" cap="flat" cmpd="sng" algn="ctr">
              <a:solidFill>
                <a:sysClr val="windowText" lastClr="000000"/>
              </a:solidFill>
              <a:prstDash val="solid"/>
            </a:ln>
            <a:effectLst/>
          </p:spPr>
        </p:cxnSp>
        <p:cxnSp>
          <p:nvCxnSpPr>
            <p:cNvPr id="140" name="直接连接符 78">
              <a:extLst>
                <a:ext uri="{FF2B5EF4-FFF2-40B4-BE49-F238E27FC236}">
                  <a16:creationId xmlns:a16="http://schemas.microsoft.com/office/drawing/2014/main" id="{AEEA4DC7-3C98-6B41-AA06-E0D5C443240D}"/>
                </a:ext>
              </a:extLst>
            </p:cNvPr>
            <p:cNvCxnSpPr/>
            <p:nvPr/>
          </p:nvCxnSpPr>
          <p:spPr>
            <a:xfrm rot="5400000">
              <a:off x="7481584" y="2847965"/>
              <a:ext cx="101315" cy="104341"/>
            </a:xfrm>
            <a:prstGeom prst="line">
              <a:avLst/>
            </a:prstGeom>
            <a:grpFill/>
            <a:ln w="12700" cap="flat" cmpd="sng" algn="ctr">
              <a:solidFill>
                <a:sysClr val="windowText" lastClr="000000"/>
              </a:solidFill>
              <a:prstDash val="solid"/>
            </a:ln>
            <a:effectLst/>
          </p:spPr>
        </p:cxnSp>
      </p:grpSp>
      <p:grpSp>
        <p:nvGrpSpPr>
          <p:cNvPr id="79" name="Group 78">
            <a:extLst>
              <a:ext uri="{FF2B5EF4-FFF2-40B4-BE49-F238E27FC236}">
                <a16:creationId xmlns:a16="http://schemas.microsoft.com/office/drawing/2014/main" id="{1622B42C-A1B9-C14B-8EAF-69E1CED292F2}"/>
              </a:ext>
            </a:extLst>
          </p:cNvPr>
          <p:cNvGrpSpPr/>
          <p:nvPr/>
        </p:nvGrpSpPr>
        <p:grpSpPr>
          <a:xfrm>
            <a:off x="249277" y="4803480"/>
            <a:ext cx="571913" cy="702394"/>
            <a:chOff x="244663" y="1779679"/>
            <a:chExt cx="436191" cy="535707"/>
          </a:xfrm>
        </p:grpSpPr>
        <p:sp>
          <p:nvSpPr>
            <p:cNvPr id="134" name="Folded Corner 133">
              <a:extLst>
                <a:ext uri="{FF2B5EF4-FFF2-40B4-BE49-F238E27FC236}">
                  <a16:creationId xmlns:a16="http://schemas.microsoft.com/office/drawing/2014/main" id="{78F818A3-6607-D243-8F72-488409F8AFCC}"/>
                </a:ext>
              </a:extLst>
            </p:cNvPr>
            <p:cNvSpPr/>
            <p:nvPr/>
          </p:nvSpPr>
          <p:spPr>
            <a:xfrm>
              <a:off x="303903" y="1779679"/>
              <a:ext cx="376951" cy="535707"/>
            </a:xfrm>
            <a:prstGeom prst="foldedCorner">
              <a:avLst/>
            </a:prstGeom>
            <a:noFill/>
            <a:ln w="19050" cap="flat" cmpd="sng" algn="ctr">
              <a:solidFill>
                <a:sysClr val="windowText" lastClr="000000"/>
              </a:solidFill>
              <a:prstDash val="solid"/>
            </a:ln>
            <a:effectLst/>
          </p:spPr>
          <p:txBody>
            <a:bodyPr lIns="0" rIns="0" bIns="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1010100111</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135" name="Rectangle 134">
              <a:extLst>
                <a:ext uri="{FF2B5EF4-FFF2-40B4-BE49-F238E27FC236}">
                  <a16:creationId xmlns:a16="http://schemas.microsoft.com/office/drawing/2014/main" id="{B5BF5DCD-F044-824C-8E29-5A269F9DD34A}"/>
                </a:ext>
              </a:extLst>
            </p:cNvPr>
            <p:cNvSpPr/>
            <p:nvPr/>
          </p:nvSpPr>
          <p:spPr>
            <a:xfrm>
              <a:off x="244663" y="1821663"/>
              <a:ext cx="346785" cy="137152"/>
            </a:xfrm>
            <a:prstGeom prst="rect">
              <a:avLst/>
            </a:prstGeom>
            <a:solidFill>
              <a:sysClr val="windowText" lastClr="000000"/>
            </a:solidFill>
            <a:ln w="15875" cap="flat" cmpd="sng" algn="ctr">
              <a:solidFill>
                <a:sysClr val="windowText" lastClr="000000"/>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Times New Roman" charset="0"/>
                  <a:cs typeface="Arial" panose="020B0604020202020204" pitchFamily="34" charset="0"/>
                </a:rPr>
                <a:t>BIN</a:t>
              </a:r>
            </a:p>
          </p:txBody>
        </p:sp>
      </p:grpSp>
      <p:sp>
        <p:nvSpPr>
          <p:cNvPr id="80" name="TextBox 79">
            <a:extLst>
              <a:ext uri="{FF2B5EF4-FFF2-40B4-BE49-F238E27FC236}">
                <a16:creationId xmlns:a16="http://schemas.microsoft.com/office/drawing/2014/main" id="{BEEF73E8-C8D7-FD41-933A-D355EFAE9FDF}"/>
              </a:ext>
            </a:extLst>
          </p:cNvPr>
          <p:cNvSpPr txBox="1"/>
          <p:nvPr/>
        </p:nvSpPr>
        <p:spPr>
          <a:xfrm>
            <a:off x="4108581" y="4216693"/>
            <a:ext cx="1098000"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I1: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mov</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rax</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 MEM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I2: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mov</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 MEM,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rax</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81" name="TextBox 80">
            <a:extLst>
              <a:ext uri="{FF2B5EF4-FFF2-40B4-BE49-F238E27FC236}">
                <a16:creationId xmlns:a16="http://schemas.microsoft.com/office/drawing/2014/main" id="{EFD56272-96BB-7941-8D6D-978793E9A746}"/>
              </a:ext>
            </a:extLst>
          </p:cNvPr>
          <p:cNvSpPr txBox="1"/>
          <p:nvPr/>
        </p:nvSpPr>
        <p:spPr>
          <a:xfrm>
            <a:off x="4841466" y="4998407"/>
            <a:ext cx="578467" cy="282480"/>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82" name="Right Arrow 81">
            <a:extLst>
              <a:ext uri="{FF2B5EF4-FFF2-40B4-BE49-F238E27FC236}">
                <a16:creationId xmlns:a16="http://schemas.microsoft.com/office/drawing/2014/main" id="{A43A39D7-2354-C544-96F1-F03635EFAB5B}"/>
              </a:ext>
            </a:extLst>
          </p:cNvPr>
          <p:cNvSpPr/>
          <p:nvPr/>
        </p:nvSpPr>
        <p:spPr>
          <a:xfrm rot="963181">
            <a:off x="5278101" y="4524246"/>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grpSp>
        <p:nvGrpSpPr>
          <p:cNvPr id="83" name="组合 45">
            <a:extLst>
              <a:ext uri="{FF2B5EF4-FFF2-40B4-BE49-F238E27FC236}">
                <a16:creationId xmlns:a16="http://schemas.microsoft.com/office/drawing/2014/main" id="{37A4716C-1BFB-AF45-9853-B50E08F898FA}"/>
              </a:ext>
            </a:extLst>
          </p:cNvPr>
          <p:cNvGrpSpPr/>
          <p:nvPr/>
        </p:nvGrpSpPr>
        <p:grpSpPr>
          <a:xfrm>
            <a:off x="4160032" y="4999291"/>
            <a:ext cx="322211" cy="284174"/>
            <a:chOff x="7280784" y="2666550"/>
            <a:chExt cx="503978" cy="467174"/>
          </a:xfrm>
          <a:noFill/>
        </p:grpSpPr>
        <p:sp>
          <p:nvSpPr>
            <p:cNvPr id="131" name="椭圆 46">
              <a:extLst>
                <a:ext uri="{FF2B5EF4-FFF2-40B4-BE49-F238E27FC236}">
                  <a16:creationId xmlns:a16="http://schemas.microsoft.com/office/drawing/2014/main" id="{305D153F-D822-D344-9C82-40999418C7F4}"/>
                </a:ext>
              </a:extLst>
            </p:cNvPr>
            <p:cNvSpPr/>
            <p:nvPr/>
          </p:nvSpPr>
          <p:spPr>
            <a:xfrm>
              <a:off x="7550036" y="2666550"/>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32" name="椭圆 50">
              <a:extLst>
                <a:ext uri="{FF2B5EF4-FFF2-40B4-BE49-F238E27FC236}">
                  <a16:creationId xmlns:a16="http://schemas.microsoft.com/office/drawing/2014/main" id="{06D55162-2D1E-1548-B1E7-02400776F22B}"/>
                </a:ext>
              </a:extLst>
            </p:cNvPr>
            <p:cNvSpPr/>
            <p:nvPr/>
          </p:nvSpPr>
          <p:spPr>
            <a:xfrm>
              <a:off x="7280784" y="2919410"/>
              <a:ext cx="234726" cy="214314"/>
            </a:xfrm>
            <a:prstGeom prst="ellipse">
              <a:avLst/>
            </a:prstGeom>
            <a:grp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cxnSp>
          <p:nvCxnSpPr>
            <p:cNvPr id="133" name="直接连接符 52">
              <a:extLst>
                <a:ext uri="{FF2B5EF4-FFF2-40B4-BE49-F238E27FC236}">
                  <a16:creationId xmlns:a16="http://schemas.microsoft.com/office/drawing/2014/main" id="{F19373D6-FDD8-F947-9E7C-778BA09747C9}"/>
                </a:ext>
              </a:extLst>
            </p:cNvPr>
            <p:cNvCxnSpPr/>
            <p:nvPr/>
          </p:nvCxnSpPr>
          <p:spPr>
            <a:xfrm rot="5400000">
              <a:off x="7482118" y="2848498"/>
              <a:ext cx="101316" cy="103281"/>
            </a:xfrm>
            <a:prstGeom prst="line">
              <a:avLst/>
            </a:prstGeom>
            <a:grpFill/>
            <a:ln w="12700" cap="flat" cmpd="sng" algn="ctr">
              <a:solidFill>
                <a:sysClr val="windowText" lastClr="000000"/>
              </a:solidFill>
              <a:prstDash val="solid"/>
            </a:ln>
            <a:effectLst/>
          </p:spPr>
        </p:cxnSp>
      </p:grpSp>
      <p:sp>
        <p:nvSpPr>
          <p:cNvPr id="84" name="Right Arrow 83">
            <a:extLst>
              <a:ext uri="{FF2B5EF4-FFF2-40B4-BE49-F238E27FC236}">
                <a16:creationId xmlns:a16="http://schemas.microsoft.com/office/drawing/2014/main" id="{06AB2938-778F-C944-A97D-D3ABD7E939E8}"/>
              </a:ext>
            </a:extLst>
          </p:cNvPr>
          <p:cNvSpPr/>
          <p:nvPr/>
        </p:nvSpPr>
        <p:spPr>
          <a:xfrm>
            <a:off x="918997" y="5105260"/>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85" name="Right Arrow 84">
            <a:extLst>
              <a:ext uri="{FF2B5EF4-FFF2-40B4-BE49-F238E27FC236}">
                <a16:creationId xmlns:a16="http://schemas.microsoft.com/office/drawing/2014/main" id="{DB2F0556-55F1-EE43-9113-2EAAD5EA81B9}"/>
              </a:ext>
            </a:extLst>
          </p:cNvPr>
          <p:cNvSpPr/>
          <p:nvPr/>
        </p:nvSpPr>
        <p:spPr>
          <a:xfrm>
            <a:off x="5266890" y="5143732"/>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86" name="圆角矩形 69">
            <a:extLst>
              <a:ext uri="{FF2B5EF4-FFF2-40B4-BE49-F238E27FC236}">
                <a16:creationId xmlns:a16="http://schemas.microsoft.com/office/drawing/2014/main" id="{B5C722F6-4433-8049-A6A4-0D8C1A2CEE74}"/>
              </a:ext>
            </a:extLst>
          </p:cNvPr>
          <p:cNvSpPr/>
          <p:nvPr/>
        </p:nvSpPr>
        <p:spPr>
          <a:xfrm>
            <a:off x="2403228" y="5745744"/>
            <a:ext cx="1382614" cy="512831"/>
          </a:xfrm>
          <a:prstGeom prst="roundRect">
            <a:avLst/>
          </a:prstGeom>
          <a:solidFill>
            <a:srgbClr val="8064A2">
              <a:lumMod val="20000"/>
              <a:lumOff val="80000"/>
            </a:srgbClr>
          </a:solidFill>
          <a:ln w="12700" cap="flat" cmpd="sng" algn="ctr">
            <a:solidFill>
              <a:sysClr val="windowText" lastClr="000000">
                <a:lumMod val="50000"/>
                <a:lumOff val="50000"/>
              </a:sys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FCG construction</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87" name="圆角矩形 69">
            <a:extLst>
              <a:ext uri="{FF2B5EF4-FFF2-40B4-BE49-F238E27FC236}">
                <a16:creationId xmlns:a16="http://schemas.microsoft.com/office/drawing/2014/main" id="{6EBE07DB-A1B3-0C43-AD54-DAB0B71EE196}"/>
              </a:ext>
            </a:extLst>
          </p:cNvPr>
          <p:cNvSpPr/>
          <p:nvPr/>
        </p:nvSpPr>
        <p:spPr>
          <a:xfrm>
            <a:off x="5603107" y="4744161"/>
            <a:ext cx="1166131" cy="944135"/>
          </a:xfrm>
          <a:prstGeom prst="roundRect">
            <a:avLst/>
          </a:prstGeom>
          <a:solidFill>
            <a:srgbClr val="4BACC6">
              <a:lumMod val="20000"/>
              <a:lumOff val="80000"/>
            </a:srgbClr>
          </a:solidFill>
          <a:ln w="12700" cap="flat" cmpd="sng" algn="ctr">
            <a:solidFill>
              <a:sysClr val="windowText" lastClr="000000">
                <a:lumMod val="50000"/>
                <a:lumOff val="50000"/>
              </a:sysClr>
            </a:solidFill>
            <a:prstDash val="solid"/>
          </a:ln>
          <a:effectLst/>
        </p:spPr>
        <p:txBody>
          <a:bodyPr lIns="91440" tIns="0" rIns="0" bIns="0"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Build attributed function call graph</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88" name="圆角矩形 88">
            <a:extLst>
              <a:ext uri="{FF2B5EF4-FFF2-40B4-BE49-F238E27FC236}">
                <a16:creationId xmlns:a16="http://schemas.microsoft.com/office/drawing/2014/main" id="{6BDE08A4-90E7-7446-9B78-C07204441469}"/>
              </a:ext>
            </a:extLst>
          </p:cNvPr>
          <p:cNvSpPr/>
          <p:nvPr/>
        </p:nvSpPr>
        <p:spPr>
          <a:xfrm>
            <a:off x="8987852" y="4746543"/>
            <a:ext cx="1315124" cy="947145"/>
          </a:xfrm>
          <a:prstGeom prst="roundRect">
            <a:avLst/>
          </a:prstGeom>
          <a:solidFill>
            <a:srgbClr val="F79646">
              <a:lumMod val="20000"/>
              <a:lumOff val="80000"/>
            </a:srgbClr>
          </a:solidFill>
          <a:ln w="12700" cap="flat" cmpd="sng" algn="ctr">
            <a:solidFill>
              <a:sysClr val="windowText" lastClr="000000">
                <a:lumMod val="50000"/>
                <a:lumOff val="50000"/>
              </a:sysClr>
            </a:solidFill>
            <a:prstDash val="solid"/>
          </a:ln>
          <a:effectLst/>
        </p:spPr>
        <p:txBody>
          <a:bodyPr lIns="91440" tIns="91440" rIns="91440" bIns="91440"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Attention-based Graph Neural Network</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89" name="圆角矩形 69">
            <a:extLst>
              <a:ext uri="{FF2B5EF4-FFF2-40B4-BE49-F238E27FC236}">
                <a16:creationId xmlns:a16="http://schemas.microsoft.com/office/drawing/2014/main" id="{5F4A3A70-E7CA-E94A-9711-101622BA2658}"/>
              </a:ext>
            </a:extLst>
          </p:cNvPr>
          <p:cNvSpPr/>
          <p:nvPr/>
        </p:nvSpPr>
        <p:spPr>
          <a:xfrm>
            <a:off x="1288060" y="4718399"/>
            <a:ext cx="671364" cy="867059"/>
          </a:xfrm>
          <a:prstGeom prst="roundRect">
            <a:avLst/>
          </a:prstGeom>
          <a:solidFill>
            <a:srgbClr val="C0504D">
              <a:lumMod val="20000"/>
              <a:lumOff val="80000"/>
            </a:srgbClr>
          </a:solidFill>
          <a:ln w="12700" cap="flat" cmpd="sng" algn="ctr">
            <a:solidFill>
              <a:sysClr val="windowText" lastClr="000000">
                <a:lumMod val="50000"/>
                <a:lumOff val="50000"/>
              </a:sysClr>
            </a:solidFill>
            <a:prstDash val="solid"/>
          </a:ln>
          <a:effectLst/>
        </p:spPr>
        <p:txBody>
          <a:bodyPr lIns="45720" tIns="0" rIns="0" bIns="0"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Disassembly</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tool</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90" name="Right Arrow 89">
            <a:extLst>
              <a:ext uri="{FF2B5EF4-FFF2-40B4-BE49-F238E27FC236}">
                <a16:creationId xmlns:a16="http://schemas.microsoft.com/office/drawing/2014/main" id="{47D94C70-D006-6042-A5AF-E182EAF0F273}"/>
              </a:ext>
            </a:extLst>
          </p:cNvPr>
          <p:cNvSpPr/>
          <p:nvPr/>
        </p:nvSpPr>
        <p:spPr>
          <a:xfrm>
            <a:off x="2074587" y="5113291"/>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1" name="圆角矩形 69">
            <a:extLst>
              <a:ext uri="{FF2B5EF4-FFF2-40B4-BE49-F238E27FC236}">
                <a16:creationId xmlns:a16="http://schemas.microsoft.com/office/drawing/2014/main" id="{58CE4308-E5C3-9D4C-AA92-18F6D94FDA78}"/>
              </a:ext>
            </a:extLst>
          </p:cNvPr>
          <p:cNvSpPr/>
          <p:nvPr/>
        </p:nvSpPr>
        <p:spPr>
          <a:xfrm>
            <a:off x="2403228" y="4974694"/>
            <a:ext cx="1382614" cy="512831"/>
          </a:xfrm>
          <a:prstGeom prst="roundRect">
            <a:avLst/>
          </a:prstGeom>
          <a:solidFill>
            <a:srgbClr val="9BBB59">
              <a:lumMod val="20000"/>
              <a:lumOff val="80000"/>
            </a:srgbClr>
          </a:solidFill>
          <a:ln w="12700" cap="flat" cmpd="sng" algn="ctr">
            <a:solidFill>
              <a:sysClr val="windowText" lastClr="000000">
                <a:lumMod val="50000"/>
                <a:lumOff val="50000"/>
              </a:sys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Arial" panose="020B0604020202020204" pitchFamily="34" charset="0"/>
                <a:ea typeface="Times New Roman" charset="0"/>
                <a:cs typeface="Arial" panose="020B0604020202020204" pitchFamily="34" charset="0"/>
              </a:rPr>
              <a:t>Graphlet</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 feature extraction</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92" name="Right Arrow 91">
            <a:extLst>
              <a:ext uri="{FF2B5EF4-FFF2-40B4-BE49-F238E27FC236}">
                <a16:creationId xmlns:a16="http://schemas.microsoft.com/office/drawing/2014/main" id="{5C1378F7-CE7E-2942-B9AA-3F2D21AA37AF}"/>
              </a:ext>
            </a:extLst>
          </p:cNvPr>
          <p:cNvSpPr/>
          <p:nvPr/>
        </p:nvSpPr>
        <p:spPr>
          <a:xfrm>
            <a:off x="3869492" y="4421668"/>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3" name="Right Arrow 92">
            <a:extLst>
              <a:ext uri="{FF2B5EF4-FFF2-40B4-BE49-F238E27FC236}">
                <a16:creationId xmlns:a16="http://schemas.microsoft.com/office/drawing/2014/main" id="{0EB64008-A785-8349-9B4A-06DE94177126}"/>
              </a:ext>
            </a:extLst>
          </p:cNvPr>
          <p:cNvSpPr/>
          <p:nvPr/>
        </p:nvSpPr>
        <p:spPr>
          <a:xfrm rot="20092183">
            <a:off x="5287972" y="5788643"/>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4" name="Right Arrow 93">
            <a:extLst>
              <a:ext uri="{FF2B5EF4-FFF2-40B4-BE49-F238E27FC236}">
                <a16:creationId xmlns:a16="http://schemas.microsoft.com/office/drawing/2014/main" id="{B55312F1-7ED3-4A48-9D64-93356E4BE69A}"/>
              </a:ext>
            </a:extLst>
          </p:cNvPr>
          <p:cNvSpPr/>
          <p:nvPr/>
        </p:nvSpPr>
        <p:spPr>
          <a:xfrm>
            <a:off x="6846879" y="5119671"/>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5" name="Right Arrow 94">
            <a:extLst>
              <a:ext uri="{FF2B5EF4-FFF2-40B4-BE49-F238E27FC236}">
                <a16:creationId xmlns:a16="http://schemas.microsoft.com/office/drawing/2014/main" id="{8E6930CA-2499-2044-8C62-CE30F6196D49}"/>
              </a:ext>
            </a:extLst>
          </p:cNvPr>
          <p:cNvSpPr/>
          <p:nvPr/>
        </p:nvSpPr>
        <p:spPr>
          <a:xfrm>
            <a:off x="3871918" y="5165434"/>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6" name="Right Arrow 95">
            <a:extLst>
              <a:ext uri="{FF2B5EF4-FFF2-40B4-BE49-F238E27FC236}">
                <a16:creationId xmlns:a16="http://schemas.microsoft.com/office/drawing/2014/main" id="{3F7B3F49-F46E-924E-A1A5-DB337587FE2D}"/>
              </a:ext>
            </a:extLst>
          </p:cNvPr>
          <p:cNvSpPr/>
          <p:nvPr/>
        </p:nvSpPr>
        <p:spPr>
          <a:xfrm>
            <a:off x="3869492" y="5933035"/>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7" name="Right Arrow 96">
            <a:extLst>
              <a:ext uri="{FF2B5EF4-FFF2-40B4-BE49-F238E27FC236}">
                <a16:creationId xmlns:a16="http://schemas.microsoft.com/office/drawing/2014/main" id="{A0FD5F0D-B702-1A4C-98B8-57EEDCA08C5C}"/>
              </a:ext>
            </a:extLst>
          </p:cNvPr>
          <p:cNvSpPr/>
          <p:nvPr/>
        </p:nvSpPr>
        <p:spPr>
          <a:xfrm>
            <a:off x="8657508" y="5147137"/>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8" name="Right Arrow 97">
            <a:extLst>
              <a:ext uri="{FF2B5EF4-FFF2-40B4-BE49-F238E27FC236}">
                <a16:creationId xmlns:a16="http://schemas.microsoft.com/office/drawing/2014/main" id="{0A29E53A-5AEC-0B47-892F-E13607B942CD}"/>
              </a:ext>
            </a:extLst>
          </p:cNvPr>
          <p:cNvSpPr/>
          <p:nvPr/>
        </p:nvSpPr>
        <p:spPr>
          <a:xfrm>
            <a:off x="10521016" y="5071924"/>
            <a:ext cx="205599" cy="169868"/>
          </a:xfrm>
          <a:prstGeom prst="rightArrow">
            <a:avLst/>
          </a:prstGeom>
          <a:noFill/>
          <a:ln w="127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99" name="Rounded Rectangle 98">
            <a:extLst>
              <a:ext uri="{FF2B5EF4-FFF2-40B4-BE49-F238E27FC236}">
                <a16:creationId xmlns:a16="http://schemas.microsoft.com/office/drawing/2014/main" id="{4C594D16-D4CA-544E-89CD-15EC5F1CC493}"/>
              </a:ext>
            </a:extLst>
          </p:cNvPr>
          <p:cNvSpPr/>
          <p:nvPr/>
        </p:nvSpPr>
        <p:spPr>
          <a:xfrm>
            <a:off x="1161299" y="3967750"/>
            <a:ext cx="9298788" cy="2549164"/>
          </a:xfrm>
          <a:prstGeom prst="roundRect">
            <a:avLst/>
          </a:prstGeom>
          <a:noFill/>
          <a:ln w="12700" cap="flat" cmpd="sng" algn="ctr">
            <a:solidFill>
              <a:sysClr val="windowText" lastClr="000000"/>
            </a:solidFill>
            <a:prstDash val="dash"/>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grpSp>
        <p:nvGrpSpPr>
          <p:cNvPr id="100" name="Group 99">
            <a:extLst>
              <a:ext uri="{FF2B5EF4-FFF2-40B4-BE49-F238E27FC236}">
                <a16:creationId xmlns:a16="http://schemas.microsoft.com/office/drawing/2014/main" id="{5355B7C3-5C7A-B14C-9B6C-AB12CE4BC85D}"/>
              </a:ext>
            </a:extLst>
          </p:cNvPr>
          <p:cNvGrpSpPr/>
          <p:nvPr/>
        </p:nvGrpSpPr>
        <p:grpSpPr>
          <a:xfrm>
            <a:off x="4222226" y="5594228"/>
            <a:ext cx="663273" cy="741395"/>
            <a:chOff x="2906997" y="3047036"/>
            <a:chExt cx="895519" cy="1000997"/>
          </a:xfrm>
        </p:grpSpPr>
        <p:sp>
          <p:nvSpPr>
            <p:cNvPr id="121" name="椭圆 46">
              <a:extLst>
                <a:ext uri="{FF2B5EF4-FFF2-40B4-BE49-F238E27FC236}">
                  <a16:creationId xmlns:a16="http://schemas.microsoft.com/office/drawing/2014/main" id="{EA0F4469-58E6-4244-8945-9B8BBC9177B7}"/>
                </a:ext>
              </a:extLst>
            </p:cNvPr>
            <p:cNvSpPr/>
            <p:nvPr/>
          </p:nvSpPr>
          <p:spPr>
            <a:xfrm>
              <a:off x="3251381" y="3047036"/>
              <a:ext cx="298903" cy="259653"/>
            </a:xfrm>
            <a:prstGeom prst="ellipse">
              <a:avLst/>
            </a:prstGeom>
            <a:solidFill>
              <a:srgbClr val="0432FF"/>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22" name="椭圆 47">
              <a:extLst>
                <a:ext uri="{FF2B5EF4-FFF2-40B4-BE49-F238E27FC236}">
                  <a16:creationId xmlns:a16="http://schemas.microsoft.com/office/drawing/2014/main" id="{66F1D398-1491-0D4B-8FED-F39BEECAA5A5}"/>
                </a:ext>
              </a:extLst>
            </p:cNvPr>
            <p:cNvSpPr/>
            <p:nvPr/>
          </p:nvSpPr>
          <p:spPr>
            <a:xfrm>
              <a:off x="2906997" y="3788379"/>
              <a:ext cx="298903" cy="259653"/>
            </a:xfrm>
            <a:prstGeom prst="ellipse">
              <a:avLst/>
            </a:prstGeom>
            <a:solidFill>
              <a:srgbClr val="9BBB59">
                <a:lumMod val="60000"/>
                <a:lumOff val="40000"/>
              </a:srgbClr>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23" name="椭圆 48">
              <a:extLst>
                <a:ext uri="{FF2B5EF4-FFF2-40B4-BE49-F238E27FC236}">
                  <a16:creationId xmlns:a16="http://schemas.microsoft.com/office/drawing/2014/main" id="{FC236090-3BC4-AC40-BFA7-DCA3649A330F}"/>
                </a:ext>
              </a:extLst>
            </p:cNvPr>
            <p:cNvSpPr/>
            <p:nvPr/>
          </p:nvSpPr>
          <p:spPr>
            <a:xfrm>
              <a:off x="3503613" y="3393778"/>
              <a:ext cx="298903" cy="259653"/>
            </a:xfrm>
            <a:prstGeom prst="ellipse">
              <a:avLst/>
            </a:prstGeom>
            <a:solidFill>
              <a:srgbClr val="8064A2"/>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24" name="椭圆 49">
              <a:extLst>
                <a:ext uri="{FF2B5EF4-FFF2-40B4-BE49-F238E27FC236}">
                  <a16:creationId xmlns:a16="http://schemas.microsoft.com/office/drawing/2014/main" id="{F6AE35F6-560A-6F45-8CF7-6F7C0EFF5500}"/>
                </a:ext>
              </a:extLst>
            </p:cNvPr>
            <p:cNvSpPr/>
            <p:nvPr/>
          </p:nvSpPr>
          <p:spPr>
            <a:xfrm>
              <a:off x="3503613" y="3788380"/>
              <a:ext cx="298903" cy="259653"/>
            </a:xfrm>
            <a:prstGeom prst="ellipse">
              <a:avLst/>
            </a:prstGeom>
            <a:solidFill>
              <a:srgbClr val="FFC000"/>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25" name="椭圆 50">
              <a:extLst>
                <a:ext uri="{FF2B5EF4-FFF2-40B4-BE49-F238E27FC236}">
                  <a16:creationId xmlns:a16="http://schemas.microsoft.com/office/drawing/2014/main" id="{B3177190-D20C-C34A-9E8D-559AD35F1BCE}"/>
                </a:ext>
              </a:extLst>
            </p:cNvPr>
            <p:cNvSpPr/>
            <p:nvPr/>
          </p:nvSpPr>
          <p:spPr>
            <a:xfrm>
              <a:off x="2908513" y="3353390"/>
              <a:ext cx="298903" cy="259653"/>
            </a:xfrm>
            <a:prstGeom prst="ellipse">
              <a:avLst/>
            </a:prstGeom>
            <a:solidFill>
              <a:srgbClr val="FF0000"/>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cxnSp>
          <p:nvCxnSpPr>
            <p:cNvPr id="126" name="直接连接符 51">
              <a:extLst>
                <a:ext uri="{FF2B5EF4-FFF2-40B4-BE49-F238E27FC236}">
                  <a16:creationId xmlns:a16="http://schemas.microsoft.com/office/drawing/2014/main" id="{D422F604-ABBF-2D42-B8B7-D0E8E8C1852E}"/>
                </a:ext>
              </a:extLst>
            </p:cNvPr>
            <p:cNvCxnSpPr/>
            <p:nvPr/>
          </p:nvCxnSpPr>
          <p:spPr>
            <a:xfrm rot="16200000" flipH="1">
              <a:off x="3517231" y="3257945"/>
              <a:ext cx="125114" cy="146553"/>
            </a:xfrm>
            <a:prstGeom prst="line">
              <a:avLst/>
            </a:prstGeom>
            <a:noFill/>
            <a:ln w="12700" cap="flat" cmpd="sng" algn="ctr">
              <a:solidFill>
                <a:sysClr val="windowText" lastClr="000000"/>
              </a:solidFill>
              <a:prstDash val="solid"/>
              <a:tailEnd type="triangle" w="sm" len="sm"/>
            </a:ln>
            <a:effectLst/>
          </p:spPr>
        </p:cxnSp>
        <p:cxnSp>
          <p:nvCxnSpPr>
            <p:cNvPr id="127" name="直接连接符 52">
              <a:extLst>
                <a:ext uri="{FF2B5EF4-FFF2-40B4-BE49-F238E27FC236}">
                  <a16:creationId xmlns:a16="http://schemas.microsoft.com/office/drawing/2014/main" id="{60E883CB-C390-D948-9391-C47A34E635A5}"/>
                </a:ext>
              </a:extLst>
            </p:cNvPr>
            <p:cNvCxnSpPr/>
            <p:nvPr/>
          </p:nvCxnSpPr>
          <p:spPr>
            <a:xfrm flipH="1">
              <a:off x="3163643" y="3268667"/>
              <a:ext cx="131519" cy="122748"/>
            </a:xfrm>
            <a:prstGeom prst="line">
              <a:avLst/>
            </a:prstGeom>
            <a:noFill/>
            <a:ln w="12700" cap="flat" cmpd="sng" algn="ctr">
              <a:solidFill>
                <a:sysClr val="windowText" lastClr="000000"/>
              </a:solidFill>
              <a:prstDash val="solid"/>
              <a:tailEnd type="triangle" w="sm" len="sm"/>
            </a:ln>
            <a:effectLst/>
          </p:spPr>
        </p:cxnSp>
        <p:cxnSp>
          <p:nvCxnSpPr>
            <p:cNvPr id="128" name="直接连接符 53">
              <a:extLst>
                <a:ext uri="{FF2B5EF4-FFF2-40B4-BE49-F238E27FC236}">
                  <a16:creationId xmlns:a16="http://schemas.microsoft.com/office/drawing/2014/main" id="{CF005714-5C45-8241-A391-39A48A911F52}"/>
                </a:ext>
              </a:extLst>
            </p:cNvPr>
            <p:cNvCxnSpPr/>
            <p:nvPr/>
          </p:nvCxnSpPr>
          <p:spPr>
            <a:xfrm rot="5400000">
              <a:off x="2970297" y="3700718"/>
              <a:ext cx="175334" cy="1323"/>
            </a:xfrm>
            <a:prstGeom prst="line">
              <a:avLst/>
            </a:prstGeom>
            <a:noFill/>
            <a:ln w="12700" cap="flat" cmpd="sng" algn="ctr">
              <a:solidFill>
                <a:sysClr val="windowText" lastClr="000000"/>
              </a:solidFill>
              <a:prstDash val="solid"/>
              <a:tailEnd type="triangle" w="sm" len="sm"/>
            </a:ln>
            <a:effectLst/>
          </p:spPr>
        </p:cxnSp>
        <p:cxnSp>
          <p:nvCxnSpPr>
            <p:cNvPr id="129" name="直接连接符 54">
              <a:extLst>
                <a:ext uri="{FF2B5EF4-FFF2-40B4-BE49-F238E27FC236}">
                  <a16:creationId xmlns:a16="http://schemas.microsoft.com/office/drawing/2014/main" id="{9675D7C3-46A6-C54B-B323-0E240B862202}"/>
                </a:ext>
              </a:extLst>
            </p:cNvPr>
            <p:cNvCxnSpPr/>
            <p:nvPr/>
          </p:nvCxnSpPr>
          <p:spPr>
            <a:xfrm rot="16200000" flipH="1">
              <a:off x="3229824" y="3508835"/>
              <a:ext cx="251386" cy="383750"/>
            </a:xfrm>
            <a:prstGeom prst="line">
              <a:avLst/>
            </a:prstGeom>
            <a:noFill/>
            <a:ln w="12700" cap="flat" cmpd="sng" algn="ctr">
              <a:solidFill>
                <a:sysClr val="windowText" lastClr="000000"/>
              </a:solidFill>
              <a:prstDash val="solid"/>
              <a:tailEnd type="triangle" w="sm" len="sm"/>
            </a:ln>
            <a:effectLst/>
          </p:spPr>
        </p:cxnSp>
        <p:cxnSp>
          <p:nvCxnSpPr>
            <p:cNvPr id="130" name="直接连接符 55">
              <a:extLst>
                <a:ext uri="{FF2B5EF4-FFF2-40B4-BE49-F238E27FC236}">
                  <a16:creationId xmlns:a16="http://schemas.microsoft.com/office/drawing/2014/main" id="{67CB379F-8ECB-5049-9719-5F4A6FF9C441}"/>
                </a:ext>
              </a:extLst>
            </p:cNvPr>
            <p:cNvCxnSpPr/>
            <p:nvPr/>
          </p:nvCxnSpPr>
          <p:spPr>
            <a:xfrm rot="5400000">
              <a:off x="3585597" y="3720914"/>
              <a:ext cx="134943" cy="1323"/>
            </a:xfrm>
            <a:prstGeom prst="line">
              <a:avLst/>
            </a:prstGeom>
            <a:noFill/>
            <a:ln w="12700" cap="flat" cmpd="sng" algn="ctr">
              <a:solidFill>
                <a:sysClr val="windowText" lastClr="000000"/>
              </a:solidFill>
              <a:prstDash val="solid"/>
              <a:tailEnd type="triangle" w="sm" len="sm"/>
            </a:ln>
            <a:effectLst/>
          </p:spPr>
        </p:cxnSp>
      </p:grpSp>
      <p:sp>
        <p:nvSpPr>
          <p:cNvPr id="105" name="Rectangle 104">
            <a:extLst>
              <a:ext uri="{FF2B5EF4-FFF2-40B4-BE49-F238E27FC236}">
                <a16:creationId xmlns:a16="http://schemas.microsoft.com/office/drawing/2014/main" id="{C7B301A4-D660-B64E-BD8D-1DD65D2BE82A}"/>
              </a:ext>
            </a:extLst>
          </p:cNvPr>
          <p:cNvSpPr/>
          <p:nvPr/>
        </p:nvSpPr>
        <p:spPr>
          <a:xfrm>
            <a:off x="7330197" y="4249517"/>
            <a:ext cx="1256430" cy="265535"/>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I1: 0.5, G1: 0.3,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106" name="Rectangle 105">
            <a:extLst>
              <a:ext uri="{FF2B5EF4-FFF2-40B4-BE49-F238E27FC236}">
                <a16:creationId xmlns:a16="http://schemas.microsoft.com/office/drawing/2014/main" id="{FEE63B25-68B9-D446-B13E-CB40A8D175E7}"/>
              </a:ext>
            </a:extLst>
          </p:cNvPr>
          <p:cNvSpPr/>
          <p:nvPr/>
        </p:nvSpPr>
        <p:spPr>
          <a:xfrm>
            <a:off x="6757716" y="4635589"/>
            <a:ext cx="821057" cy="359011"/>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I1: 0.1, I2: 0.2,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107" name="Rectangle 106">
            <a:extLst>
              <a:ext uri="{FF2B5EF4-FFF2-40B4-BE49-F238E27FC236}">
                <a16:creationId xmlns:a16="http://schemas.microsoft.com/office/drawing/2014/main" id="{4BB8CDC3-A379-3D49-ACA4-E3977E86842D}"/>
              </a:ext>
            </a:extLst>
          </p:cNvPr>
          <p:cNvSpPr/>
          <p:nvPr/>
        </p:nvSpPr>
        <p:spPr>
          <a:xfrm>
            <a:off x="8270327" y="4677864"/>
            <a:ext cx="697628" cy="273055"/>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I2: 0.8, G2: 0.9,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108" name="Rectangle 107">
            <a:extLst>
              <a:ext uri="{FF2B5EF4-FFF2-40B4-BE49-F238E27FC236}">
                <a16:creationId xmlns:a16="http://schemas.microsoft.com/office/drawing/2014/main" id="{4585C312-62A0-5B43-B9B6-44E9248D58ED}"/>
              </a:ext>
            </a:extLst>
          </p:cNvPr>
          <p:cNvSpPr/>
          <p:nvPr/>
        </p:nvSpPr>
        <p:spPr>
          <a:xfrm>
            <a:off x="7055952" y="5884501"/>
            <a:ext cx="703481" cy="353568"/>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I2: 0.6, G1: 0.7,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sp>
        <p:nvSpPr>
          <p:cNvPr id="109" name="Rectangle 108">
            <a:extLst>
              <a:ext uri="{FF2B5EF4-FFF2-40B4-BE49-F238E27FC236}">
                <a16:creationId xmlns:a16="http://schemas.microsoft.com/office/drawing/2014/main" id="{164A56EE-FEDA-A940-BB51-B0EA375AC040}"/>
              </a:ext>
            </a:extLst>
          </p:cNvPr>
          <p:cNvSpPr/>
          <p:nvPr/>
        </p:nvSpPr>
        <p:spPr>
          <a:xfrm>
            <a:off x="7958412" y="5886456"/>
            <a:ext cx="722238" cy="345528"/>
          </a:xfrm>
          <a:prstGeom prst="rect">
            <a:avLst/>
          </a:prstGeom>
          <a:noFill/>
          <a:ln w="635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I1: 0.2, I2: 0.4,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grpSp>
        <p:nvGrpSpPr>
          <p:cNvPr id="110" name="Group 109">
            <a:extLst>
              <a:ext uri="{FF2B5EF4-FFF2-40B4-BE49-F238E27FC236}">
                <a16:creationId xmlns:a16="http://schemas.microsoft.com/office/drawing/2014/main" id="{F7BBE519-A8CA-E146-A305-95EB939896B5}"/>
              </a:ext>
            </a:extLst>
          </p:cNvPr>
          <p:cNvGrpSpPr/>
          <p:nvPr/>
        </p:nvGrpSpPr>
        <p:grpSpPr>
          <a:xfrm>
            <a:off x="7236668" y="4476499"/>
            <a:ext cx="1279891" cy="1388997"/>
            <a:chOff x="2780571" y="2941604"/>
            <a:chExt cx="1155372" cy="1253865"/>
          </a:xfrm>
        </p:grpSpPr>
        <p:sp>
          <p:nvSpPr>
            <p:cNvPr id="111" name="椭圆 46">
              <a:extLst>
                <a:ext uri="{FF2B5EF4-FFF2-40B4-BE49-F238E27FC236}">
                  <a16:creationId xmlns:a16="http://schemas.microsoft.com/office/drawing/2014/main" id="{D8BBC14E-4EB2-1943-B6D0-CD7CBA83219F}"/>
                </a:ext>
              </a:extLst>
            </p:cNvPr>
            <p:cNvSpPr/>
            <p:nvPr/>
          </p:nvSpPr>
          <p:spPr>
            <a:xfrm>
              <a:off x="3207815" y="2941604"/>
              <a:ext cx="298904" cy="259653"/>
            </a:xfrm>
            <a:prstGeom prst="ellipse">
              <a:avLst/>
            </a:prstGeom>
            <a:solidFill>
              <a:srgbClr val="0432FF"/>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12" name="椭圆 47">
              <a:extLst>
                <a:ext uri="{FF2B5EF4-FFF2-40B4-BE49-F238E27FC236}">
                  <a16:creationId xmlns:a16="http://schemas.microsoft.com/office/drawing/2014/main" id="{15E38527-0426-2C4C-9C2C-0F98C8F6C553}"/>
                </a:ext>
              </a:extLst>
            </p:cNvPr>
            <p:cNvSpPr/>
            <p:nvPr/>
          </p:nvSpPr>
          <p:spPr>
            <a:xfrm>
              <a:off x="2780571" y="3935816"/>
              <a:ext cx="298905" cy="259653"/>
            </a:xfrm>
            <a:prstGeom prst="ellipse">
              <a:avLst/>
            </a:prstGeom>
            <a:solidFill>
              <a:srgbClr val="9BBB59">
                <a:lumMod val="60000"/>
                <a:lumOff val="40000"/>
              </a:srgbClr>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13" name="椭圆 48">
              <a:extLst>
                <a:ext uri="{FF2B5EF4-FFF2-40B4-BE49-F238E27FC236}">
                  <a16:creationId xmlns:a16="http://schemas.microsoft.com/office/drawing/2014/main" id="{9909EA3C-3DAB-DC4C-AD33-D8A094098227}"/>
                </a:ext>
              </a:extLst>
            </p:cNvPr>
            <p:cNvSpPr/>
            <p:nvPr/>
          </p:nvSpPr>
          <p:spPr>
            <a:xfrm>
              <a:off x="3637041" y="3393779"/>
              <a:ext cx="298902" cy="259653"/>
            </a:xfrm>
            <a:prstGeom prst="ellipse">
              <a:avLst/>
            </a:prstGeom>
            <a:solidFill>
              <a:srgbClr val="8064A2"/>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14" name="椭圆 49">
              <a:extLst>
                <a:ext uri="{FF2B5EF4-FFF2-40B4-BE49-F238E27FC236}">
                  <a16:creationId xmlns:a16="http://schemas.microsoft.com/office/drawing/2014/main" id="{7A729C44-657E-A045-90BB-6BE8E5F442B2}"/>
                </a:ext>
              </a:extLst>
            </p:cNvPr>
            <p:cNvSpPr/>
            <p:nvPr/>
          </p:nvSpPr>
          <p:spPr>
            <a:xfrm>
              <a:off x="3637040" y="3931876"/>
              <a:ext cx="298903" cy="259653"/>
            </a:xfrm>
            <a:prstGeom prst="ellipse">
              <a:avLst/>
            </a:prstGeom>
            <a:solidFill>
              <a:srgbClr val="FFC000"/>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sp>
          <p:nvSpPr>
            <p:cNvPr id="115" name="椭圆 50">
              <a:extLst>
                <a:ext uri="{FF2B5EF4-FFF2-40B4-BE49-F238E27FC236}">
                  <a16:creationId xmlns:a16="http://schemas.microsoft.com/office/drawing/2014/main" id="{054C9040-1D12-F944-AA73-4573CD6E16F2}"/>
                </a:ext>
              </a:extLst>
            </p:cNvPr>
            <p:cNvSpPr/>
            <p:nvPr/>
          </p:nvSpPr>
          <p:spPr>
            <a:xfrm>
              <a:off x="2780572" y="3392377"/>
              <a:ext cx="298902" cy="259654"/>
            </a:xfrm>
            <a:prstGeom prst="ellipse">
              <a:avLst/>
            </a:prstGeom>
            <a:solidFill>
              <a:srgbClr val="FF0000"/>
            </a:solid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Times New Roman" charset="0"/>
                <a:cs typeface="Arial" panose="020B0604020202020204" pitchFamily="34" charset="0"/>
              </a:endParaRPr>
            </a:p>
          </p:txBody>
        </p:sp>
        <p:cxnSp>
          <p:nvCxnSpPr>
            <p:cNvPr id="116" name="直接连接符 51">
              <a:extLst>
                <a:ext uri="{FF2B5EF4-FFF2-40B4-BE49-F238E27FC236}">
                  <a16:creationId xmlns:a16="http://schemas.microsoft.com/office/drawing/2014/main" id="{BB37C109-FC42-8943-BB8C-F6CD7366C07B}"/>
                </a:ext>
              </a:extLst>
            </p:cNvPr>
            <p:cNvCxnSpPr>
              <a:stCxn id="111" idx="5"/>
              <a:endCxn id="113" idx="0"/>
            </p:cNvCxnSpPr>
            <p:nvPr/>
          </p:nvCxnSpPr>
          <p:spPr>
            <a:xfrm>
              <a:off x="3462946" y="3163232"/>
              <a:ext cx="323546" cy="230546"/>
            </a:xfrm>
            <a:prstGeom prst="line">
              <a:avLst/>
            </a:prstGeom>
            <a:noFill/>
            <a:ln w="12700" cap="flat" cmpd="sng" algn="ctr">
              <a:solidFill>
                <a:sysClr val="windowText" lastClr="000000"/>
              </a:solidFill>
              <a:prstDash val="solid"/>
              <a:tailEnd type="triangle"/>
            </a:ln>
            <a:effectLst/>
          </p:spPr>
        </p:cxnSp>
        <p:cxnSp>
          <p:nvCxnSpPr>
            <p:cNvPr id="117" name="直接连接符 52">
              <a:extLst>
                <a:ext uri="{FF2B5EF4-FFF2-40B4-BE49-F238E27FC236}">
                  <a16:creationId xmlns:a16="http://schemas.microsoft.com/office/drawing/2014/main" id="{C5B68BD2-473D-D944-BF59-A81163F06218}"/>
                </a:ext>
              </a:extLst>
            </p:cNvPr>
            <p:cNvCxnSpPr>
              <a:stCxn id="111" idx="3"/>
              <a:endCxn id="115" idx="0"/>
            </p:cNvCxnSpPr>
            <p:nvPr/>
          </p:nvCxnSpPr>
          <p:spPr>
            <a:xfrm flipH="1">
              <a:off x="2930023" y="3163232"/>
              <a:ext cx="321565" cy="229145"/>
            </a:xfrm>
            <a:prstGeom prst="line">
              <a:avLst/>
            </a:prstGeom>
            <a:noFill/>
            <a:ln w="12700" cap="flat" cmpd="sng" algn="ctr">
              <a:solidFill>
                <a:sysClr val="windowText" lastClr="000000"/>
              </a:solidFill>
              <a:prstDash val="solid"/>
              <a:tailEnd type="triangle"/>
            </a:ln>
            <a:effectLst/>
          </p:spPr>
        </p:cxnSp>
        <p:cxnSp>
          <p:nvCxnSpPr>
            <p:cNvPr id="118" name="直接连接符 53">
              <a:extLst>
                <a:ext uri="{FF2B5EF4-FFF2-40B4-BE49-F238E27FC236}">
                  <a16:creationId xmlns:a16="http://schemas.microsoft.com/office/drawing/2014/main" id="{1C3C3421-00F5-1042-8E48-216B2CA05929}"/>
                </a:ext>
              </a:extLst>
            </p:cNvPr>
            <p:cNvCxnSpPr>
              <a:stCxn id="115" idx="4"/>
              <a:endCxn id="112" idx="0"/>
            </p:cNvCxnSpPr>
            <p:nvPr/>
          </p:nvCxnSpPr>
          <p:spPr>
            <a:xfrm>
              <a:off x="2930023" y="3652031"/>
              <a:ext cx="0" cy="283784"/>
            </a:xfrm>
            <a:prstGeom prst="line">
              <a:avLst/>
            </a:prstGeom>
            <a:noFill/>
            <a:ln w="12700" cap="flat" cmpd="sng" algn="ctr">
              <a:solidFill>
                <a:sysClr val="windowText" lastClr="000000"/>
              </a:solidFill>
              <a:prstDash val="solid"/>
              <a:tailEnd type="triangle"/>
            </a:ln>
            <a:effectLst/>
          </p:spPr>
        </p:cxnSp>
        <p:cxnSp>
          <p:nvCxnSpPr>
            <p:cNvPr id="119" name="直接连接符 54">
              <a:extLst>
                <a:ext uri="{FF2B5EF4-FFF2-40B4-BE49-F238E27FC236}">
                  <a16:creationId xmlns:a16="http://schemas.microsoft.com/office/drawing/2014/main" id="{5E9DCF90-5025-3D48-AA49-8F1D01584EA0}"/>
                </a:ext>
              </a:extLst>
            </p:cNvPr>
            <p:cNvCxnSpPr>
              <a:stCxn id="115" idx="5"/>
              <a:endCxn id="114" idx="1"/>
            </p:cNvCxnSpPr>
            <p:nvPr/>
          </p:nvCxnSpPr>
          <p:spPr>
            <a:xfrm>
              <a:off x="3035701" y="3614006"/>
              <a:ext cx="645111" cy="355895"/>
            </a:xfrm>
            <a:prstGeom prst="line">
              <a:avLst/>
            </a:prstGeom>
            <a:noFill/>
            <a:ln w="12700" cap="flat" cmpd="sng" algn="ctr">
              <a:solidFill>
                <a:sysClr val="windowText" lastClr="000000"/>
              </a:solidFill>
              <a:prstDash val="solid"/>
              <a:tailEnd type="triangle"/>
            </a:ln>
            <a:effectLst/>
          </p:spPr>
        </p:cxnSp>
        <p:cxnSp>
          <p:nvCxnSpPr>
            <p:cNvPr id="120" name="直接连接符 55">
              <a:extLst>
                <a:ext uri="{FF2B5EF4-FFF2-40B4-BE49-F238E27FC236}">
                  <a16:creationId xmlns:a16="http://schemas.microsoft.com/office/drawing/2014/main" id="{DC7E1975-D5F4-DC4C-A671-18563BA6B4DB}"/>
                </a:ext>
              </a:extLst>
            </p:cNvPr>
            <p:cNvCxnSpPr>
              <a:stCxn id="113" idx="4"/>
              <a:endCxn id="114" idx="0"/>
            </p:cNvCxnSpPr>
            <p:nvPr/>
          </p:nvCxnSpPr>
          <p:spPr>
            <a:xfrm>
              <a:off x="3786492" y="3653433"/>
              <a:ext cx="0" cy="278443"/>
            </a:xfrm>
            <a:prstGeom prst="line">
              <a:avLst/>
            </a:prstGeom>
            <a:noFill/>
            <a:ln w="12700" cap="flat" cmpd="sng" algn="ctr">
              <a:solidFill>
                <a:sysClr val="windowText" lastClr="000000"/>
              </a:solidFill>
              <a:prstDash val="solid"/>
              <a:tailEnd type="triangle"/>
            </a:ln>
            <a:effectLst/>
          </p:spPr>
        </p:cxnSp>
      </p:grpSp>
      <p:sp>
        <p:nvSpPr>
          <p:cNvPr id="102" name="TextBox 101">
            <a:extLst>
              <a:ext uri="{FF2B5EF4-FFF2-40B4-BE49-F238E27FC236}">
                <a16:creationId xmlns:a16="http://schemas.microsoft.com/office/drawing/2014/main" id="{BB758B59-C606-E044-94C6-4EE025696B94}"/>
              </a:ext>
            </a:extLst>
          </p:cNvPr>
          <p:cNvSpPr txBox="1"/>
          <p:nvPr/>
        </p:nvSpPr>
        <p:spPr>
          <a:xfrm>
            <a:off x="4153464" y="5379242"/>
            <a:ext cx="269228" cy="15388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G1</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103" name="TextBox 102">
            <a:extLst>
              <a:ext uri="{FF2B5EF4-FFF2-40B4-BE49-F238E27FC236}">
                <a16:creationId xmlns:a16="http://schemas.microsoft.com/office/drawing/2014/main" id="{C30B581D-277F-A943-8560-9EFD860502EF}"/>
              </a:ext>
            </a:extLst>
          </p:cNvPr>
          <p:cNvSpPr txBox="1"/>
          <p:nvPr/>
        </p:nvSpPr>
        <p:spPr>
          <a:xfrm>
            <a:off x="4611490" y="5389275"/>
            <a:ext cx="269228" cy="15388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G2</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endParaRPr>
          </a:p>
        </p:txBody>
      </p:sp>
      <p:sp>
        <p:nvSpPr>
          <p:cNvPr id="104" name="TextBox 103">
            <a:extLst>
              <a:ext uri="{FF2B5EF4-FFF2-40B4-BE49-F238E27FC236}">
                <a16:creationId xmlns:a16="http://schemas.microsoft.com/office/drawing/2014/main" id="{3471CC74-6496-B346-921B-85B2FDDCC156}"/>
              </a:ext>
            </a:extLst>
          </p:cNvPr>
          <p:cNvSpPr txBox="1"/>
          <p:nvPr/>
        </p:nvSpPr>
        <p:spPr>
          <a:xfrm>
            <a:off x="4336139" y="4433117"/>
            <a:ext cx="578467" cy="282480"/>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Times New Roman" charset="0"/>
                <a:cs typeface="Arial" panose="020B0604020202020204" pitchFamily="34" charset="0"/>
              </a:rPr>
              <a:t>…</a:t>
            </a:r>
          </a:p>
        </p:txBody>
      </p:sp>
      <p:grpSp>
        <p:nvGrpSpPr>
          <p:cNvPr id="141" name="Group 140">
            <a:extLst>
              <a:ext uri="{FF2B5EF4-FFF2-40B4-BE49-F238E27FC236}">
                <a16:creationId xmlns:a16="http://schemas.microsoft.com/office/drawing/2014/main" id="{0B2F3886-7812-E54B-BEFC-F537DB12CD08}"/>
              </a:ext>
            </a:extLst>
          </p:cNvPr>
          <p:cNvGrpSpPr/>
          <p:nvPr/>
        </p:nvGrpSpPr>
        <p:grpSpPr>
          <a:xfrm>
            <a:off x="10697848" y="4774057"/>
            <a:ext cx="1057910" cy="881892"/>
            <a:chOff x="8739837" y="2759817"/>
            <a:chExt cx="1057910" cy="881892"/>
          </a:xfrm>
        </p:grpSpPr>
        <p:pic>
          <p:nvPicPr>
            <p:cNvPr id="142" name="Picture 10" descr="mage result for compiler logo">
              <a:extLst>
                <a:ext uri="{FF2B5EF4-FFF2-40B4-BE49-F238E27FC236}">
                  <a16:creationId xmlns:a16="http://schemas.microsoft.com/office/drawing/2014/main" id="{A861E1F4-4421-E94E-89B9-DD3707E26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0802" y="2759817"/>
              <a:ext cx="547811" cy="690243"/>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a:extLst>
                <a:ext uri="{FF2B5EF4-FFF2-40B4-BE49-F238E27FC236}">
                  <a16:creationId xmlns:a16="http://schemas.microsoft.com/office/drawing/2014/main" id="{47F9C10F-884E-9045-B88C-1FEF6F1DE63B}"/>
                </a:ext>
              </a:extLst>
            </p:cNvPr>
            <p:cNvSpPr txBox="1"/>
            <p:nvPr/>
          </p:nvSpPr>
          <p:spPr>
            <a:xfrm>
              <a:off x="8739837" y="3426265"/>
              <a:ext cx="1057910" cy="215444"/>
            </a:xfrm>
            <a:prstGeom prst="rect">
              <a:avLst/>
            </a:prstGeom>
            <a:noFill/>
          </p:spPr>
          <p:txBody>
            <a:bodyPr wrap="square" lIns="0" tIns="0" rIns="0" bIns="0" rtlCol="0">
              <a:spAutoFit/>
            </a:bodyPr>
            <a:lstStyle/>
            <a:p>
              <a:pPr algn="l" defTabSz="914400" hangingPunct="1"/>
              <a:r>
                <a:rPr lang="en-US" sz="1400" kern="1200" dirty="0">
                  <a:solidFill>
                    <a:prstClr val="black"/>
                  </a:solidFill>
                  <a:latin typeface="Arial" panose="020B0604020202020204" pitchFamily="34" charset="0"/>
                  <a:ea typeface="Arial" charset="0"/>
                  <a:cs typeface="Arial" panose="020B0604020202020204" pitchFamily="34" charset="0"/>
                </a:rPr>
                <a:t>Provenance</a:t>
              </a:r>
            </a:p>
          </p:txBody>
        </p:sp>
      </p:grpSp>
      <p:sp>
        <p:nvSpPr>
          <p:cNvPr id="144" name="Slide Number Placeholder 4">
            <a:extLst>
              <a:ext uri="{FF2B5EF4-FFF2-40B4-BE49-F238E27FC236}">
                <a16:creationId xmlns:a16="http://schemas.microsoft.com/office/drawing/2014/main" id="{1D4BFD2F-C1F4-9947-A1AE-970A0647AB57}"/>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19</a:t>
            </a:fld>
            <a:endParaRPr lang="en-US" dirty="0"/>
          </a:p>
        </p:txBody>
      </p:sp>
    </p:spTree>
    <p:custDataLst>
      <p:tags r:id="rId1"/>
    </p:custDataLst>
    <p:extLst>
      <p:ext uri="{BB962C8B-B14F-4D97-AF65-F5344CB8AC3E}">
        <p14:creationId xmlns:p14="http://schemas.microsoft.com/office/powerpoint/2010/main" val="1445679152"/>
      </p:ext>
    </p:extLst>
  </p:cSld>
  <p:clrMapOvr>
    <a:masterClrMapping/>
  </p:clrMapOvr>
  <p:transition spd="med" advTm="4813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dissolve">
                                      <p:cBhvr>
                                        <p:cTn id="11" dur="500"/>
                                        <p:tgtEl>
                                          <p:spTgt spid="141"/>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dissolve">
                                      <p:cBhvr>
                                        <p:cTn id="15" dur="500"/>
                                        <p:tgtEl>
                                          <p:spTgt spid="8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dissolve">
                                      <p:cBhvr>
                                        <p:cTn id="18" dur="500"/>
                                        <p:tgtEl>
                                          <p:spTgt spid="8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dissolve">
                                      <p:cBhvr>
                                        <p:cTn id="23" dur="500"/>
                                        <p:tgtEl>
                                          <p:spTgt spid="77"/>
                                        </p:tgtEl>
                                      </p:cBhvr>
                                    </p:animEffect>
                                  </p:childTnLst>
                                </p:cTn>
                              </p:par>
                              <p:par>
                                <p:cTn id="24" presetID="9" presetClass="entr" presetSubtype="0"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dissolve">
                                      <p:cBhvr>
                                        <p:cTn id="26" dur="500"/>
                                        <p:tgtEl>
                                          <p:spTgt spid="7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dissolve">
                                      <p:cBhvr>
                                        <p:cTn id="29" dur="500"/>
                                        <p:tgtEl>
                                          <p:spTgt spid="80"/>
                                        </p:tgtEl>
                                      </p:cBhvr>
                                    </p:animEffect>
                                  </p:childTnLst>
                                </p:cTn>
                              </p:par>
                              <p:par>
                                <p:cTn id="30" presetID="9"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dissolve">
                                      <p:cBhvr>
                                        <p:cTn id="32" dur="500"/>
                                        <p:tgtEl>
                                          <p:spTgt spid="8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dissolve">
                                      <p:cBhvr>
                                        <p:cTn id="35" dur="500"/>
                                        <p:tgtEl>
                                          <p:spTgt spid="8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dissolve">
                                      <p:cBhvr>
                                        <p:cTn id="38" dur="500"/>
                                        <p:tgtEl>
                                          <p:spTgt spid="91"/>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dissolve">
                                      <p:cBhvr>
                                        <p:cTn id="41" dur="500"/>
                                        <p:tgtEl>
                                          <p:spTgt spid="9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dissolve">
                                      <p:cBhvr>
                                        <p:cTn id="44" dur="500"/>
                                        <p:tgtEl>
                                          <p:spTgt spid="9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dissolve">
                                      <p:cBhvr>
                                        <p:cTn id="47" dur="500"/>
                                        <p:tgtEl>
                                          <p:spTgt spid="96"/>
                                        </p:tgtEl>
                                      </p:cBhvr>
                                    </p:animEffect>
                                  </p:childTnLst>
                                </p:cTn>
                              </p:par>
                              <p:par>
                                <p:cTn id="48" presetID="9" presetClass="entr" presetSubtype="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dissolve">
                                      <p:cBhvr>
                                        <p:cTn id="50" dur="500"/>
                                        <p:tgtEl>
                                          <p:spTgt spid="10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dissolve">
                                      <p:cBhvr>
                                        <p:cTn id="53" dur="500"/>
                                        <p:tgtEl>
                                          <p:spTgt spid="10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dissolve">
                                      <p:cBhvr>
                                        <p:cTn id="56" dur="500"/>
                                        <p:tgtEl>
                                          <p:spTgt spid="10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dissolve">
                                      <p:cBhvr>
                                        <p:cTn id="59" dur="500"/>
                                        <p:tgtEl>
                                          <p:spTgt spid="9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dissolve">
                                      <p:cBhvr>
                                        <p:cTn id="62" dur="500"/>
                                        <p:tgtEl>
                                          <p:spTgt spid="8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dissolve">
                                      <p:cBhvr>
                                        <p:cTn id="65" dur="500"/>
                                        <p:tgtEl>
                                          <p:spTgt spid="10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dissolve">
                                      <p:cBhvr>
                                        <p:cTn id="70" dur="500"/>
                                        <p:tgtEl>
                                          <p:spTgt spid="8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dissolve">
                                      <p:cBhvr>
                                        <p:cTn id="73" dur="500"/>
                                        <p:tgtEl>
                                          <p:spTgt spid="8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87"/>
                                        </p:tgtEl>
                                        <p:attrNameLst>
                                          <p:attrName>style.visibility</p:attrName>
                                        </p:attrNameLst>
                                      </p:cBhvr>
                                      <p:to>
                                        <p:strVal val="visible"/>
                                      </p:to>
                                    </p:set>
                                    <p:animEffect transition="in" filter="dissolve">
                                      <p:cBhvr>
                                        <p:cTn id="76" dur="500"/>
                                        <p:tgtEl>
                                          <p:spTgt spid="8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dissolve">
                                      <p:cBhvr>
                                        <p:cTn id="79" dur="500"/>
                                        <p:tgtEl>
                                          <p:spTgt spid="93"/>
                                        </p:tgtEl>
                                      </p:cBhvr>
                                    </p:animEffec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94"/>
                                        </p:tgtEl>
                                        <p:attrNameLst>
                                          <p:attrName>style.visibility</p:attrName>
                                        </p:attrNameLst>
                                      </p:cBhvr>
                                      <p:to>
                                        <p:strVal val="visible"/>
                                      </p:to>
                                    </p:set>
                                    <p:animEffect transition="in" filter="dissolve">
                                      <p:cBhvr>
                                        <p:cTn id="83" dur="500"/>
                                        <p:tgtEl>
                                          <p:spTgt spid="94"/>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105"/>
                                        </p:tgtEl>
                                        <p:attrNameLst>
                                          <p:attrName>style.visibility</p:attrName>
                                        </p:attrNameLst>
                                      </p:cBhvr>
                                      <p:to>
                                        <p:strVal val="visible"/>
                                      </p:to>
                                    </p:set>
                                    <p:animEffect transition="in" filter="dissolve">
                                      <p:cBhvr>
                                        <p:cTn id="86" dur="500"/>
                                        <p:tgtEl>
                                          <p:spTgt spid="105"/>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106"/>
                                        </p:tgtEl>
                                        <p:attrNameLst>
                                          <p:attrName>style.visibility</p:attrName>
                                        </p:attrNameLst>
                                      </p:cBhvr>
                                      <p:to>
                                        <p:strVal val="visible"/>
                                      </p:to>
                                    </p:set>
                                    <p:animEffect transition="in" filter="dissolve">
                                      <p:cBhvr>
                                        <p:cTn id="89" dur="500"/>
                                        <p:tgtEl>
                                          <p:spTgt spid="106"/>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dissolve">
                                      <p:cBhvr>
                                        <p:cTn id="92" dur="500"/>
                                        <p:tgtEl>
                                          <p:spTgt spid="10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dissolve">
                                      <p:cBhvr>
                                        <p:cTn id="95" dur="500"/>
                                        <p:tgtEl>
                                          <p:spTgt spid="109"/>
                                        </p:tgtEl>
                                      </p:cBhvr>
                                    </p:animEffect>
                                  </p:childTnLst>
                                </p:cTn>
                              </p:par>
                              <p:par>
                                <p:cTn id="96" presetID="9" presetClass="entr" presetSubtype="0" fill="hold" nodeType="withEffect">
                                  <p:stCondLst>
                                    <p:cond delay="0"/>
                                  </p:stCondLst>
                                  <p:childTnLst>
                                    <p:set>
                                      <p:cBhvr>
                                        <p:cTn id="97" dur="1" fill="hold">
                                          <p:stCondLst>
                                            <p:cond delay="0"/>
                                          </p:stCondLst>
                                        </p:cTn>
                                        <p:tgtEl>
                                          <p:spTgt spid="110"/>
                                        </p:tgtEl>
                                        <p:attrNameLst>
                                          <p:attrName>style.visibility</p:attrName>
                                        </p:attrNameLst>
                                      </p:cBhvr>
                                      <p:to>
                                        <p:strVal val="visible"/>
                                      </p:to>
                                    </p:set>
                                    <p:animEffect transition="in" filter="dissolve">
                                      <p:cBhvr>
                                        <p:cTn id="98" dur="500"/>
                                        <p:tgtEl>
                                          <p:spTgt spid="11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animEffect transition="in" filter="dissolve">
                                      <p:cBhvr>
                                        <p:cTn id="101" dur="500"/>
                                        <p:tgtEl>
                                          <p:spTgt spid="107"/>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97"/>
                                        </p:tgtEl>
                                        <p:attrNameLst>
                                          <p:attrName>style.visibility</p:attrName>
                                        </p:attrNameLst>
                                      </p:cBhvr>
                                      <p:to>
                                        <p:strVal val="visible"/>
                                      </p:to>
                                    </p:set>
                                    <p:animEffect transition="in" filter="dissolve">
                                      <p:cBhvr>
                                        <p:cTn id="106" dur="500"/>
                                        <p:tgtEl>
                                          <p:spTgt spid="9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8"/>
                                        </p:tgtEl>
                                        <p:attrNameLst>
                                          <p:attrName>style.visibility</p:attrName>
                                        </p:attrNameLst>
                                      </p:cBhvr>
                                      <p:to>
                                        <p:strVal val="visible"/>
                                      </p:to>
                                    </p:set>
                                    <p:animEffect transition="in" filter="dissolve">
                                      <p:cBhvr>
                                        <p:cTn id="109" dur="500"/>
                                        <p:tgtEl>
                                          <p:spTgt spid="8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dissolve">
                                      <p:cBhvr>
                                        <p:cTn id="112" dur="500"/>
                                        <p:tgtEl>
                                          <p:spTgt spid="9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98"/>
                                        </p:tgtEl>
                                        <p:attrNameLst>
                                          <p:attrName>style.visibility</p:attrName>
                                        </p:attrNameLst>
                                      </p:cBhvr>
                                      <p:to>
                                        <p:strVal val="visible"/>
                                      </p:to>
                                    </p:set>
                                    <p:animEffect transition="in" filter="dissolve">
                                      <p:cBhvr>
                                        <p:cTn id="11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0" grpId="0"/>
      <p:bldP spid="81" grpId="0"/>
      <p:bldP spid="82"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5" grpId="0"/>
      <p:bldP spid="106" grpId="0"/>
      <p:bldP spid="107" grpId="0"/>
      <p:bldP spid="108" grpId="0"/>
      <p:bldP spid="109" grpId="0"/>
      <p:bldP spid="102" grpId="0"/>
      <p:bldP spid="103" grpId="0"/>
      <p:bldP spid="1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4"/>
          <p:cNvSpPr txBox="1">
            <a:spLocks noGrp="1"/>
          </p:cNvSpPr>
          <p:nvPr>
            <p:ph type="body" idx="4294967295"/>
          </p:nvPr>
        </p:nvSpPr>
        <p:spPr>
          <a:xfrm>
            <a:off x="415600" y="1241778"/>
            <a:ext cx="11360800" cy="4850055"/>
          </a:xfrm>
          <a:prstGeom prst="rect">
            <a:avLst/>
          </a:prstGeom>
        </p:spPr>
        <p:txBody>
          <a:bodyPr spcFirstLastPara="1" wrap="square" lIns="121900" tIns="121900" rIns="121900" bIns="121900" anchor="t" anchorCtr="0">
            <a:noAutofit/>
          </a:bodyPr>
          <a:lstStyle/>
          <a:p>
            <a:r>
              <a:rPr lang="en" sz="2400" dirty="0">
                <a:latin typeface="Gill Sans MT" panose="020B0502020104020203" pitchFamily="34" charset="77"/>
              </a:rPr>
              <a:t>A </a:t>
            </a:r>
            <a:r>
              <a:rPr lang="en" sz="2400" i="1" dirty="0">
                <a:solidFill>
                  <a:srgbClr val="0432FF"/>
                </a:solidFill>
                <a:latin typeface="Gill Sans MT" panose="020B0502020104020203" pitchFamily="34" charset="77"/>
              </a:rPr>
              <a:t>graph</a:t>
            </a:r>
            <a:r>
              <a:rPr lang="en" sz="2400" dirty="0">
                <a:latin typeface="Gill Sans MT" panose="020B0502020104020203" pitchFamily="34" charset="77"/>
              </a:rPr>
              <a:t> is a data structure which contains nodes and edges. </a:t>
            </a:r>
            <a:endParaRPr sz="2400" dirty="0">
              <a:latin typeface="Gill Sans MT" panose="020B0502020104020203" pitchFamily="34" charset="77"/>
            </a:endParaRPr>
          </a:p>
          <a:p>
            <a:r>
              <a:rPr lang="en" sz="2400" dirty="0">
                <a:latin typeface="Gill Sans MT" panose="020B0502020104020203" pitchFamily="34" charset="77"/>
              </a:rPr>
              <a:t>An </a:t>
            </a:r>
            <a:r>
              <a:rPr lang="en" sz="2400" i="1" dirty="0">
                <a:solidFill>
                  <a:srgbClr val="0432FF"/>
                </a:solidFill>
                <a:latin typeface="Gill Sans MT" panose="020B0502020104020203" pitchFamily="34" charset="77"/>
              </a:rPr>
              <a:t>attributed graph </a:t>
            </a:r>
            <a:r>
              <a:rPr lang="en" sz="2400" dirty="0">
                <a:latin typeface="Gill Sans MT" panose="020B0502020104020203" pitchFamily="34" charset="77"/>
              </a:rPr>
              <a:t>is a graph with extra attributes, such as node attributes.</a:t>
            </a:r>
            <a:endParaRPr sz="2400" dirty="0">
              <a:latin typeface="Gill Sans MT" panose="020B0502020104020203" pitchFamily="34" charset="77"/>
            </a:endParaRPr>
          </a:p>
        </p:txBody>
      </p:sp>
      <p:sp>
        <p:nvSpPr>
          <p:cNvPr id="74" name="Google Shape;74;p1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hangingPunct="1">
              <a:buClr>
                <a:srgbClr val="000000"/>
              </a:buClr>
            </a:pPr>
            <a:fld id="{00000000-1234-1234-1234-123412341234}" type="slidenum">
              <a:rPr lang="en">
                <a:solidFill>
                  <a:srgbClr val="595959"/>
                </a:solidFill>
                <a:latin typeface="Arial"/>
                <a:cs typeface="Arial"/>
                <a:sym typeface="Arial"/>
              </a:rPr>
              <a:pPr defTabSz="1219170" hangingPunct="1">
                <a:buClr>
                  <a:srgbClr val="000000"/>
                </a:buClr>
              </a:pPr>
              <a:t>2</a:t>
            </a:fld>
            <a:endParaRPr>
              <a:solidFill>
                <a:srgbClr val="595959"/>
              </a:solidFill>
              <a:latin typeface="Arial"/>
              <a:cs typeface="Arial"/>
              <a:sym typeface="Arial"/>
            </a:endParaRPr>
          </a:p>
        </p:txBody>
      </p:sp>
      <p:sp>
        <p:nvSpPr>
          <p:cNvPr id="75" name="Google Shape;75;p14"/>
          <p:cNvSpPr txBox="1">
            <a:spLocks noGrp="1"/>
          </p:cNvSpPr>
          <p:nvPr>
            <p:ph type="body" idx="2"/>
          </p:nvPr>
        </p:nvSpPr>
        <p:spPr>
          <a:xfrm>
            <a:off x="792800" y="6207300"/>
            <a:ext cx="10606400" cy="433600"/>
          </a:xfrm>
          <a:prstGeom prst="rect">
            <a:avLst/>
          </a:prstGeom>
        </p:spPr>
        <p:txBody>
          <a:bodyPr spcFirstLastPara="1" wrap="square" lIns="121900" tIns="121900" rIns="121900" bIns="121900" anchor="t" anchorCtr="0">
            <a:noAutofit/>
          </a:bodyPr>
          <a:lstStyle/>
          <a:p>
            <a:pPr marL="0" indent="0">
              <a:spcAft>
                <a:spcPts val="2133"/>
              </a:spcAft>
              <a:buNone/>
            </a:pPr>
            <a:r>
              <a:rPr lang="en"/>
              <a:t>Mernyei, P. and Cangea, C., “Wiki-CS: A Wikipedia-Based Benchmark for Graph Neural Networks”, arXiv e-prints, 2020.</a:t>
            </a:r>
            <a:endParaRPr/>
          </a:p>
        </p:txBody>
      </p:sp>
      <p:pic>
        <p:nvPicPr>
          <p:cNvPr id="76" name="Google Shape;76;p14"/>
          <p:cNvPicPr preferRelativeResize="0"/>
          <p:nvPr/>
        </p:nvPicPr>
        <p:blipFill>
          <a:blip r:embed="rId3">
            <a:alphaModFix/>
          </a:blip>
          <a:stretch>
            <a:fillRect/>
          </a:stretch>
        </p:blipFill>
        <p:spPr>
          <a:xfrm>
            <a:off x="4285700" y="3074667"/>
            <a:ext cx="3620600" cy="3017167"/>
          </a:xfrm>
          <a:prstGeom prst="rect">
            <a:avLst/>
          </a:prstGeom>
          <a:noFill/>
          <a:ln>
            <a:noFill/>
          </a:ln>
        </p:spPr>
      </p:pic>
      <p:sp>
        <p:nvSpPr>
          <p:cNvPr id="9" name="Title 1">
            <a:extLst>
              <a:ext uri="{FF2B5EF4-FFF2-40B4-BE49-F238E27FC236}">
                <a16:creationId xmlns:a16="http://schemas.microsoft.com/office/drawing/2014/main" id="{3A4DFC39-6273-084B-81B5-78A48DBF4373}"/>
              </a:ext>
            </a:extLst>
          </p:cNvPr>
          <p:cNvSpPr txBox="1">
            <a:spLocks/>
          </p:cNvSpPr>
          <p:nvPr/>
        </p:nvSpPr>
        <p:spPr>
          <a:xfrm>
            <a:off x="476251" y="120079"/>
            <a:ext cx="11239500" cy="831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marL="0" marR="0" lvl="0" indent="0" algn="ctr" defTabSz="412750" eaLnBrk="1" fontAlgn="auto" latinLnBrk="0" hangingPunct="1">
              <a:lnSpc>
                <a:spcPct val="90000"/>
              </a:lnSpc>
              <a:spcBef>
                <a:spcPts val="1150"/>
              </a:spcBef>
              <a:spcAft>
                <a:spcPts val="0"/>
              </a:spcAft>
              <a:buClrTx/>
              <a:buSzTx/>
              <a:buFontTx/>
              <a:buNone/>
              <a:tabLst/>
              <a:defRPr/>
            </a:pPr>
            <a:r>
              <a:rPr lang="en-US" dirty="0"/>
              <a:t>What is Graph?</a:t>
            </a:r>
            <a:endParaRPr kumimoji="0" lang="en-US" sz="4400" b="0" i="0" u="none" strike="noStrike" kern="0" cap="none" spc="0" normalizeH="0" baseline="0" noProof="0" dirty="0">
              <a:ln>
                <a:noFill/>
              </a:ln>
              <a:solidFill>
                <a:srgbClr val="0433FF"/>
              </a:solidFill>
              <a:effectLst/>
              <a:uLnTx/>
              <a:uFillTx/>
              <a:latin typeface="Gill Sans MT" charset="0"/>
              <a:sym typeface="Palatino Linotyp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1032-2FB0-374D-9763-41632CAB4663}"/>
              </a:ext>
            </a:extLst>
          </p:cNvPr>
          <p:cNvSpPr>
            <a:spLocks noGrp="1"/>
          </p:cNvSpPr>
          <p:nvPr>
            <p:ph type="title"/>
          </p:nvPr>
        </p:nvSpPr>
        <p:spPr/>
        <p:txBody>
          <a:bodyPr>
            <a:normAutofit/>
          </a:bodyPr>
          <a:lstStyle/>
          <a:p>
            <a:r>
              <a:rPr lang="en-US" sz="4400" dirty="0"/>
              <a:t>Compilation Provenance Identification</a:t>
            </a:r>
          </a:p>
        </p:txBody>
      </p:sp>
      <p:sp>
        <p:nvSpPr>
          <p:cNvPr id="4" name="Slide Number Placeholder 3">
            <a:extLst>
              <a:ext uri="{FF2B5EF4-FFF2-40B4-BE49-F238E27FC236}">
                <a16:creationId xmlns:a16="http://schemas.microsoft.com/office/drawing/2014/main" id="{14B02034-0A5F-3648-9A30-AE373C8DD605}"/>
              </a:ext>
            </a:extLst>
          </p:cNvPr>
          <p:cNvSpPr>
            <a:spLocks noGrp="1"/>
          </p:cNvSpPr>
          <p:nvPr>
            <p:ph type="sldNum" sz="quarter" idx="2"/>
          </p:nvPr>
        </p:nvSpPr>
        <p:spPr/>
        <p:txBody>
          <a:bodyPr/>
          <a:lstStyle/>
          <a:p>
            <a:fld id="{86CB4B4D-7CA3-9044-876B-883B54F8677D}" type="slidenum">
              <a:rPr lang="en-US" smtClean="0"/>
              <a:pPr/>
              <a:t>20</a:t>
            </a:fld>
            <a:endParaRPr lang="en-US" dirty="0"/>
          </a:p>
        </p:txBody>
      </p:sp>
      <p:pic>
        <p:nvPicPr>
          <p:cNvPr id="378" name="Picture 377">
            <a:extLst>
              <a:ext uri="{FF2B5EF4-FFF2-40B4-BE49-F238E27FC236}">
                <a16:creationId xmlns:a16="http://schemas.microsoft.com/office/drawing/2014/main" id="{9037B3F6-5912-1A4E-8F65-103ED1485E0B}"/>
              </a:ext>
            </a:extLst>
          </p:cNvPr>
          <p:cNvPicPr>
            <a:picLocks noChangeAspect="1"/>
          </p:cNvPicPr>
          <p:nvPr/>
        </p:nvPicPr>
        <p:blipFill>
          <a:blip r:embed="rId4"/>
          <a:stretch>
            <a:fillRect/>
          </a:stretch>
        </p:blipFill>
        <p:spPr>
          <a:xfrm>
            <a:off x="466137" y="3547093"/>
            <a:ext cx="2833676" cy="2863317"/>
          </a:xfrm>
          <a:prstGeom prst="rect">
            <a:avLst/>
          </a:prstGeom>
        </p:spPr>
      </p:pic>
      <p:grpSp>
        <p:nvGrpSpPr>
          <p:cNvPr id="460" name="Group 459">
            <a:extLst>
              <a:ext uri="{FF2B5EF4-FFF2-40B4-BE49-F238E27FC236}">
                <a16:creationId xmlns:a16="http://schemas.microsoft.com/office/drawing/2014/main" id="{6478402E-D83C-FF4B-BEB6-10548B9FC5A5}"/>
              </a:ext>
            </a:extLst>
          </p:cNvPr>
          <p:cNvGrpSpPr/>
          <p:nvPr/>
        </p:nvGrpSpPr>
        <p:grpSpPr>
          <a:xfrm>
            <a:off x="476251" y="1094889"/>
            <a:ext cx="2870163" cy="2216019"/>
            <a:chOff x="476251" y="1094889"/>
            <a:chExt cx="2870163" cy="2216019"/>
          </a:xfrm>
        </p:grpSpPr>
        <p:pic>
          <p:nvPicPr>
            <p:cNvPr id="359" name="Picture 358">
              <a:extLst>
                <a:ext uri="{FF2B5EF4-FFF2-40B4-BE49-F238E27FC236}">
                  <a16:creationId xmlns:a16="http://schemas.microsoft.com/office/drawing/2014/main" id="{2FB264E2-940C-D141-AB87-F74F19B933B4}"/>
                </a:ext>
              </a:extLst>
            </p:cNvPr>
            <p:cNvPicPr>
              <a:picLocks noChangeAspect="1"/>
            </p:cNvPicPr>
            <p:nvPr/>
          </p:nvPicPr>
          <p:blipFill>
            <a:blip r:embed="rId5"/>
            <a:stretch>
              <a:fillRect/>
            </a:stretch>
          </p:blipFill>
          <p:spPr>
            <a:xfrm>
              <a:off x="476251" y="1094889"/>
              <a:ext cx="2870163" cy="1668968"/>
            </a:xfrm>
            <a:prstGeom prst="rect">
              <a:avLst/>
            </a:prstGeom>
          </p:spPr>
        </p:pic>
        <p:sp>
          <p:nvSpPr>
            <p:cNvPr id="453" name="TextBox 452">
              <a:extLst>
                <a:ext uri="{FF2B5EF4-FFF2-40B4-BE49-F238E27FC236}">
                  <a16:creationId xmlns:a16="http://schemas.microsoft.com/office/drawing/2014/main" id="{F848C639-EC6A-6044-AE10-64DE5E5D4926}"/>
                </a:ext>
              </a:extLst>
            </p:cNvPr>
            <p:cNvSpPr txBox="1"/>
            <p:nvPr/>
          </p:nvSpPr>
          <p:spPr>
            <a:xfrm>
              <a:off x="660159" y="2777429"/>
              <a:ext cx="246225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S</a:t>
              </a:r>
              <a:r>
                <a:rPr kumimoji="0" lang="en-US" sz="1400" b="0" i="0" u="none" strike="noStrike" cap="none" spc="0" normalizeH="0" baseline="0" dirty="0">
                  <a:ln>
                    <a:noFill/>
                  </a:ln>
                  <a:solidFill>
                    <a:srgbClr val="414141"/>
                  </a:solidFill>
                  <a:effectLst/>
                  <a:uFillTx/>
                  <a:latin typeface="Gill Sans MT" panose="020B0502020104020203" pitchFamily="34" charset="77"/>
                  <a:sym typeface="Palatino"/>
                </a:rPr>
                <a:t>ource code fragment of CVE-2015-1792</a:t>
              </a:r>
            </a:p>
          </p:txBody>
        </p:sp>
      </p:grpSp>
      <p:sp>
        <p:nvSpPr>
          <p:cNvPr id="454" name="TextBox 453">
            <a:extLst>
              <a:ext uri="{FF2B5EF4-FFF2-40B4-BE49-F238E27FC236}">
                <a16:creationId xmlns:a16="http://schemas.microsoft.com/office/drawing/2014/main" id="{1AF74F6C-743D-8D4B-9299-6B3D3F7C7AFC}"/>
              </a:ext>
            </a:extLst>
          </p:cNvPr>
          <p:cNvSpPr txBox="1"/>
          <p:nvPr/>
        </p:nvSpPr>
        <p:spPr>
          <a:xfrm>
            <a:off x="4734977" y="3028110"/>
            <a:ext cx="250402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Provenance 1: </a:t>
            </a:r>
            <a:r>
              <a:rPr lang="en-US" sz="1400" i="1" dirty="0">
                <a:solidFill>
                  <a:srgbClr val="FF0000"/>
                </a:solidFill>
                <a:latin typeface="Gill Sans MT" panose="020B0502020104020203" pitchFamily="34" charset="77"/>
              </a:rPr>
              <a:t>x86-GCC-4.8.4-O2</a:t>
            </a:r>
            <a:endParaRPr kumimoji="0" lang="en-US" sz="1400" b="0" i="1" u="none" strike="noStrike" cap="none" spc="0" normalizeH="0" baseline="0" dirty="0">
              <a:ln>
                <a:noFill/>
              </a:ln>
              <a:solidFill>
                <a:srgbClr val="FF0000"/>
              </a:solidFill>
              <a:effectLst/>
              <a:uFillTx/>
              <a:latin typeface="Gill Sans MT" panose="020B0502020104020203" pitchFamily="34" charset="77"/>
              <a:sym typeface="Palatino"/>
            </a:endParaRPr>
          </a:p>
        </p:txBody>
      </p:sp>
      <p:grpSp>
        <p:nvGrpSpPr>
          <p:cNvPr id="462" name="Group 461">
            <a:extLst>
              <a:ext uri="{FF2B5EF4-FFF2-40B4-BE49-F238E27FC236}">
                <a16:creationId xmlns:a16="http://schemas.microsoft.com/office/drawing/2014/main" id="{1C6A6051-E1F6-0344-9D5B-CA089B4951E9}"/>
              </a:ext>
            </a:extLst>
          </p:cNvPr>
          <p:cNvGrpSpPr/>
          <p:nvPr/>
        </p:nvGrpSpPr>
        <p:grpSpPr>
          <a:xfrm>
            <a:off x="8577857" y="1052996"/>
            <a:ext cx="3062822" cy="2260741"/>
            <a:chOff x="8577857" y="1052996"/>
            <a:chExt cx="3062822" cy="2260741"/>
          </a:xfrm>
        </p:grpSpPr>
        <p:pic>
          <p:nvPicPr>
            <p:cNvPr id="366" name="Picture 365">
              <a:extLst>
                <a:ext uri="{FF2B5EF4-FFF2-40B4-BE49-F238E27FC236}">
                  <a16:creationId xmlns:a16="http://schemas.microsoft.com/office/drawing/2014/main" id="{ABA3B8B8-E3EC-3648-8E9D-AD8A33F77BA6}"/>
                </a:ext>
              </a:extLst>
            </p:cNvPr>
            <p:cNvPicPr>
              <a:picLocks noChangeAspect="1"/>
            </p:cNvPicPr>
            <p:nvPr/>
          </p:nvPicPr>
          <p:blipFill>
            <a:blip r:embed="rId6"/>
            <a:stretch>
              <a:fillRect/>
            </a:stretch>
          </p:blipFill>
          <p:spPr>
            <a:xfrm>
              <a:off x="8577857" y="1052996"/>
              <a:ext cx="3062822" cy="1855303"/>
            </a:xfrm>
            <a:prstGeom prst="rect">
              <a:avLst/>
            </a:prstGeom>
          </p:spPr>
        </p:pic>
        <p:sp>
          <p:nvSpPr>
            <p:cNvPr id="455" name="TextBox 454">
              <a:extLst>
                <a:ext uri="{FF2B5EF4-FFF2-40B4-BE49-F238E27FC236}">
                  <a16:creationId xmlns:a16="http://schemas.microsoft.com/office/drawing/2014/main" id="{9E7796F2-EF4D-1F40-993F-A56B08E91E91}"/>
                </a:ext>
              </a:extLst>
            </p:cNvPr>
            <p:cNvSpPr txBox="1"/>
            <p:nvPr/>
          </p:nvSpPr>
          <p:spPr>
            <a:xfrm>
              <a:off x="8942862" y="2995701"/>
              <a:ext cx="246225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Provenance 2: </a:t>
              </a:r>
              <a:r>
                <a:rPr lang="en-US" sz="1400" i="1" dirty="0">
                  <a:solidFill>
                    <a:srgbClr val="FF0000"/>
                  </a:solidFill>
                  <a:latin typeface="Gill Sans MT" panose="020B0502020104020203" pitchFamily="34" charset="77"/>
                </a:rPr>
                <a:t>x86</a:t>
              </a:r>
              <a:r>
                <a:rPr lang="en-US" sz="1400" dirty="0">
                  <a:solidFill>
                    <a:srgbClr val="FF0000"/>
                  </a:solidFill>
                  <a:latin typeface="Gill Sans MT" panose="020B0502020104020203" pitchFamily="34" charset="77"/>
                </a:rPr>
                <a:t>-</a:t>
              </a:r>
              <a:r>
                <a:rPr lang="en-US" sz="1400" i="1" dirty="0">
                  <a:solidFill>
                    <a:srgbClr val="FF0000"/>
                  </a:solidFill>
                  <a:latin typeface="Gill Sans MT" panose="020B0502020104020203" pitchFamily="34" charset="77"/>
                </a:rPr>
                <a:t>LLVM-5.0-O0</a:t>
              </a:r>
              <a:endParaRPr kumimoji="0" lang="en-US" sz="1400" b="0" i="1" u="none" strike="noStrike" cap="none" spc="0" normalizeH="0" baseline="0" dirty="0">
                <a:ln>
                  <a:noFill/>
                </a:ln>
                <a:solidFill>
                  <a:srgbClr val="FF0000"/>
                </a:solidFill>
                <a:effectLst/>
                <a:uFillTx/>
                <a:latin typeface="Gill Sans MT" panose="020B0502020104020203" pitchFamily="34" charset="77"/>
                <a:sym typeface="Palatino"/>
              </a:endParaRPr>
            </a:p>
          </p:txBody>
        </p:sp>
      </p:grpSp>
      <p:sp>
        <p:nvSpPr>
          <p:cNvPr id="456" name="TextBox 455">
            <a:extLst>
              <a:ext uri="{FF2B5EF4-FFF2-40B4-BE49-F238E27FC236}">
                <a16:creationId xmlns:a16="http://schemas.microsoft.com/office/drawing/2014/main" id="{BA4B1C68-3476-9149-A596-A953EE55BD19}"/>
              </a:ext>
            </a:extLst>
          </p:cNvPr>
          <p:cNvSpPr txBox="1"/>
          <p:nvPr/>
        </p:nvSpPr>
        <p:spPr>
          <a:xfrm>
            <a:off x="660159" y="6410410"/>
            <a:ext cx="227834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Idiom features</a:t>
            </a:r>
            <a:endParaRPr kumimoji="0" lang="en-US" sz="1400" b="0" i="0" u="none" strike="noStrike" cap="none" spc="0" normalizeH="0" baseline="0" dirty="0">
              <a:ln>
                <a:noFill/>
              </a:ln>
              <a:solidFill>
                <a:srgbClr val="414141"/>
              </a:solidFill>
              <a:effectLst/>
              <a:uFillTx/>
              <a:latin typeface="Gill Sans MT" panose="020B0502020104020203" pitchFamily="34" charset="77"/>
              <a:sym typeface="Palatino"/>
            </a:endParaRPr>
          </a:p>
        </p:txBody>
      </p:sp>
      <p:grpSp>
        <p:nvGrpSpPr>
          <p:cNvPr id="464" name="Group 463">
            <a:extLst>
              <a:ext uri="{FF2B5EF4-FFF2-40B4-BE49-F238E27FC236}">
                <a16:creationId xmlns:a16="http://schemas.microsoft.com/office/drawing/2014/main" id="{FE01A401-EB3C-D144-82BF-C11C93F5CCAA}"/>
              </a:ext>
            </a:extLst>
          </p:cNvPr>
          <p:cNvGrpSpPr/>
          <p:nvPr/>
        </p:nvGrpSpPr>
        <p:grpSpPr>
          <a:xfrm>
            <a:off x="4688979" y="3636822"/>
            <a:ext cx="2900259" cy="3075963"/>
            <a:chOff x="4688979" y="3636822"/>
            <a:chExt cx="2900259" cy="3075963"/>
          </a:xfrm>
        </p:grpSpPr>
        <p:pic>
          <p:nvPicPr>
            <p:cNvPr id="425" name="Picture 424">
              <a:extLst>
                <a:ext uri="{FF2B5EF4-FFF2-40B4-BE49-F238E27FC236}">
                  <a16:creationId xmlns:a16="http://schemas.microsoft.com/office/drawing/2014/main" id="{66483CF7-D857-9E47-8EC6-AB906272ACB5}"/>
                </a:ext>
              </a:extLst>
            </p:cNvPr>
            <p:cNvPicPr>
              <a:picLocks noChangeAspect="1"/>
            </p:cNvPicPr>
            <p:nvPr/>
          </p:nvPicPr>
          <p:blipFill>
            <a:blip r:embed="rId7"/>
            <a:stretch>
              <a:fillRect/>
            </a:stretch>
          </p:blipFill>
          <p:spPr>
            <a:xfrm>
              <a:off x="4688979" y="3636822"/>
              <a:ext cx="2900259" cy="2768926"/>
            </a:xfrm>
            <a:prstGeom prst="rect">
              <a:avLst/>
            </a:prstGeom>
          </p:spPr>
        </p:pic>
        <p:sp>
          <p:nvSpPr>
            <p:cNvPr id="458" name="TextBox 457">
              <a:extLst>
                <a:ext uri="{FF2B5EF4-FFF2-40B4-BE49-F238E27FC236}">
                  <a16:creationId xmlns:a16="http://schemas.microsoft.com/office/drawing/2014/main" id="{CFF74B04-1AC2-5B49-BDB4-A40E599556FD}"/>
                </a:ext>
              </a:extLst>
            </p:cNvPr>
            <p:cNvSpPr txBox="1"/>
            <p:nvPr/>
          </p:nvSpPr>
          <p:spPr>
            <a:xfrm>
              <a:off x="4776748" y="6394749"/>
              <a:ext cx="246225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Graphlet features</a:t>
              </a:r>
              <a:endParaRPr kumimoji="0" lang="en-US" sz="1400" b="0" i="0" u="none" strike="noStrike" cap="none" spc="0" normalizeH="0" baseline="0" dirty="0">
                <a:ln>
                  <a:noFill/>
                </a:ln>
                <a:solidFill>
                  <a:srgbClr val="414141"/>
                </a:solidFill>
                <a:effectLst/>
                <a:uFillTx/>
                <a:latin typeface="Gill Sans MT" panose="020B0502020104020203" pitchFamily="34" charset="77"/>
                <a:sym typeface="Palatino"/>
              </a:endParaRPr>
            </a:p>
          </p:txBody>
        </p:sp>
      </p:grpSp>
      <p:grpSp>
        <p:nvGrpSpPr>
          <p:cNvPr id="465" name="Group 464">
            <a:extLst>
              <a:ext uri="{FF2B5EF4-FFF2-40B4-BE49-F238E27FC236}">
                <a16:creationId xmlns:a16="http://schemas.microsoft.com/office/drawing/2014/main" id="{3E85BD92-2961-7E45-9FA5-DC7A960B26C6}"/>
              </a:ext>
            </a:extLst>
          </p:cNvPr>
          <p:cNvGrpSpPr/>
          <p:nvPr/>
        </p:nvGrpSpPr>
        <p:grpSpPr>
          <a:xfrm>
            <a:off x="8350384" y="3736457"/>
            <a:ext cx="3517766" cy="2979499"/>
            <a:chOff x="8350384" y="3736457"/>
            <a:chExt cx="3517766" cy="2979499"/>
          </a:xfrm>
        </p:grpSpPr>
        <p:pic>
          <p:nvPicPr>
            <p:cNvPr id="452" name="Picture 451">
              <a:extLst>
                <a:ext uri="{FF2B5EF4-FFF2-40B4-BE49-F238E27FC236}">
                  <a16:creationId xmlns:a16="http://schemas.microsoft.com/office/drawing/2014/main" id="{4E03231F-70CC-C647-8E86-571D447D0A39}"/>
                </a:ext>
              </a:extLst>
            </p:cNvPr>
            <p:cNvPicPr>
              <a:picLocks noChangeAspect="1"/>
            </p:cNvPicPr>
            <p:nvPr/>
          </p:nvPicPr>
          <p:blipFill>
            <a:blip r:embed="rId8"/>
            <a:stretch>
              <a:fillRect/>
            </a:stretch>
          </p:blipFill>
          <p:spPr>
            <a:xfrm>
              <a:off x="8350384" y="3736457"/>
              <a:ext cx="3517766" cy="2669291"/>
            </a:xfrm>
            <a:prstGeom prst="rect">
              <a:avLst/>
            </a:prstGeom>
          </p:spPr>
        </p:pic>
        <p:sp>
          <p:nvSpPr>
            <p:cNvPr id="459" name="TextBox 458">
              <a:extLst>
                <a:ext uri="{FF2B5EF4-FFF2-40B4-BE49-F238E27FC236}">
                  <a16:creationId xmlns:a16="http://schemas.microsoft.com/office/drawing/2014/main" id="{9DBAB878-51E8-EC47-BD29-9F63C22A3EAD}"/>
                </a:ext>
              </a:extLst>
            </p:cNvPr>
            <p:cNvSpPr txBox="1"/>
            <p:nvPr/>
          </p:nvSpPr>
          <p:spPr>
            <a:xfrm>
              <a:off x="8878138" y="6397920"/>
              <a:ext cx="246225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latin typeface="Gill Sans MT" panose="020B0502020104020203" pitchFamily="34" charset="77"/>
                </a:rPr>
                <a:t>Function call graph</a:t>
              </a:r>
              <a:endParaRPr kumimoji="0" lang="en-US" sz="1400" b="0" i="0" u="none" strike="noStrike" cap="none" spc="0" normalizeH="0" baseline="0" dirty="0">
                <a:ln>
                  <a:noFill/>
                </a:ln>
                <a:solidFill>
                  <a:srgbClr val="414141"/>
                </a:solidFill>
                <a:effectLst/>
                <a:uFillTx/>
                <a:latin typeface="Gill Sans MT" panose="020B0502020104020203" pitchFamily="34" charset="77"/>
                <a:sym typeface="Palatino"/>
              </a:endParaRPr>
            </a:p>
          </p:txBody>
        </p:sp>
      </p:grpSp>
      <p:pic>
        <p:nvPicPr>
          <p:cNvPr id="3" name="Picture 2">
            <a:extLst>
              <a:ext uri="{FF2B5EF4-FFF2-40B4-BE49-F238E27FC236}">
                <a16:creationId xmlns:a16="http://schemas.microsoft.com/office/drawing/2014/main" id="{171A131B-4778-2345-8437-04379A2BA2D4}"/>
              </a:ext>
            </a:extLst>
          </p:cNvPr>
          <p:cNvPicPr>
            <a:picLocks noChangeAspect="1"/>
          </p:cNvPicPr>
          <p:nvPr/>
        </p:nvPicPr>
        <p:blipFill>
          <a:blip r:embed="rId9"/>
          <a:stretch>
            <a:fillRect/>
          </a:stretch>
        </p:blipFill>
        <p:spPr>
          <a:xfrm>
            <a:off x="4734976" y="1039185"/>
            <a:ext cx="2566824" cy="1881204"/>
          </a:xfrm>
          <a:prstGeom prst="rect">
            <a:avLst/>
          </a:prstGeom>
        </p:spPr>
      </p:pic>
      <p:sp>
        <p:nvSpPr>
          <p:cNvPr id="466" name="Rectangle 465">
            <a:extLst>
              <a:ext uri="{FF2B5EF4-FFF2-40B4-BE49-F238E27FC236}">
                <a16:creationId xmlns:a16="http://schemas.microsoft.com/office/drawing/2014/main" id="{CC0C18DE-3513-B648-98DF-13144C44B276}"/>
              </a:ext>
            </a:extLst>
          </p:cNvPr>
          <p:cNvSpPr/>
          <p:nvPr/>
        </p:nvSpPr>
        <p:spPr>
          <a:xfrm>
            <a:off x="1365813" y="1521284"/>
            <a:ext cx="1934000" cy="226494"/>
          </a:xfrm>
          <a:prstGeom prst="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467" name="Rectangle 466">
            <a:extLst>
              <a:ext uri="{FF2B5EF4-FFF2-40B4-BE49-F238E27FC236}">
                <a16:creationId xmlns:a16="http://schemas.microsoft.com/office/drawing/2014/main" id="{A363E51A-B18C-7D45-AFAC-103DFF9A1D58}"/>
              </a:ext>
            </a:extLst>
          </p:cNvPr>
          <p:cNvSpPr/>
          <p:nvPr/>
        </p:nvSpPr>
        <p:spPr>
          <a:xfrm>
            <a:off x="4638967" y="1264310"/>
            <a:ext cx="2662833" cy="605130"/>
          </a:xfrm>
          <a:prstGeom prst="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469" name="Rectangle 468">
            <a:extLst>
              <a:ext uri="{FF2B5EF4-FFF2-40B4-BE49-F238E27FC236}">
                <a16:creationId xmlns:a16="http://schemas.microsoft.com/office/drawing/2014/main" id="{342394F4-EF31-8B4B-9ED3-106C93CEDA1F}"/>
              </a:ext>
            </a:extLst>
          </p:cNvPr>
          <p:cNvSpPr/>
          <p:nvPr/>
        </p:nvSpPr>
        <p:spPr>
          <a:xfrm>
            <a:off x="8471971" y="1294790"/>
            <a:ext cx="3325422" cy="892826"/>
          </a:xfrm>
          <a:prstGeom prst="rect">
            <a:avLst/>
          </a:prstGeom>
          <a:noFill/>
          <a:ln w="1905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57913667"/>
      </p:ext>
    </p:extLst>
  </p:cSld>
  <p:clrMapOvr>
    <a:masterClrMapping/>
  </p:clrMapOvr>
  <p:transition spd="med" advTm="1227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4"/>
                                        </p:tgtEl>
                                        <p:attrNameLst>
                                          <p:attrName>style.visibility</p:attrName>
                                        </p:attrNameLst>
                                      </p:cBhvr>
                                      <p:to>
                                        <p:strVal val="visible"/>
                                      </p:to>
                                    </p:set>
                                    <p:animEffect transition="in" filter="dissolve">
                                      <p:cBhvr>
                                        <p:cTn id="10" dur="500"/>
                                        <p:tgtEl>
                                          <p:spTgt spid="45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62"/>
                                        </p:tgtEl>
                                        <p:attrNameLst>
                                          <p:attrName>style.visibility</p:attrName>
                                        </p:attrNameLst>
                                      </p:cBhvr>
                                      <p:to>
                                        <p:strVal val="visible"/>
                                      </p:to>
                                    </p:set>
                                    <p:animEffect transition="in" filter="dissolve">
                                      <p:cBhvr>
                                        <p:cTn id="15" dur="500"/>
                                        <p:tgtEl>
                                          <p:spTgt spid="46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78"/>
                                        </p:tgtEl>
                                        <p:attrNameLst>
                                          <p:attrName>style.visibility</p:attrName>
                                        </p:attrNameLst>
                                      </p:cBhvr>
                                      <p:to>
                                        <p:strVal val="visible"/>
                                      </p:to>
                                    </p:set>
                                    <p:animEffect transition="in" filter="dissolve">
                                      <p:cBhvr>
                                        <p:cTn id="20" dur="500"/>
                                        <p:tgtEl>
                                          <p:spTgt spid="37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56"/>
                                        </p:tgtEl>
                                        <p:attrNameLst>
                                          <p:attrName>style.visibility</p:attrName>
                                        </p:attrNameLst>
                                      </p:cBhvr>
                                      <p:to>
                                        <p:strVal val="visible"/>
                                      </p:to>
                                    </p:set>
                                    <p:animEffect transition="in" filter="dissolve">
                                      <p:cBhvr>
                                        <p:cTn id="23" dur="500"/>
                                        <p:tgtEl>
                                          <p:spTgt spid="45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66"/>
                                        </p:tgtEl>
                                        <p:attrNameLst>
                                          <p:attrName>style.visibility</p:attrName>
                                        </p:attrNameLst>
                                      </p:cBhvr>
                                      <p:to>
                                        <p:strVal val="visible"/>
                                      </p:to>
                                    </p:set>
                                    <p:animEffect transition="in" filter="dissolve">
                                      <p:cBhvr>
                                        <p:cTn id="28" dur="500"/>
                                        <p:tgtEl>
                                          <p:spTgt spid="46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67"/>
                                        </p:tgtEl>
                                        <p:attrNameLst>
                                          <p:attrName>style.visibility</p:attrName>
                                        </p:attrNameLst>
                                      </p:cBhvr>
                                      <p:to>
                                        <p:strVal val="visible"/>
                                      </p:to>
                                    </p:set>
                                    <p:animEffect transition="in" filter="dissolve">
                                      <p:cBhvr>
                                        <p:cTn id="33" dur="500"/>
                                        <p:tgtEl>
                                          <p:spTgt spid="46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69"/>
                                        </p:tgtEl>
                                        <p:attrNameLst>
                                          <p:attrName>style.visibility</p:attrName>
                                        </p:attrNameLst>
                                      </p:cBhvr>
                                      <p:to>
                                        <p:strVal val="visible"/>
                                      </p:to>
                                    </p:set>
                                    <p:animEffect transition="in" filter="dissolve">
                                      <p:cBhvr>
                                        <p:cTn id="38" dur="500"/>
                                        <p:tgtEl>
                                          <p:spTgt spid="46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64"/>
                                        </p:tgtEl>
                                        <p:attrNameLst>
                                          <p:attrName>style.visibility</p:attrName>
                                        </p:attrNameLst>
                                      </p:cBhvr>
                                      <p:to>
                                        <p:strVal val="visible"/>
                                      </p:to>
                                    </p:set>
                                    <p:animEffect transition="in" filter="dissolve">
                                      <p:cBhvr>
                                        <p:cTn id="43" dur="500"/>
                                        <p:tgtEl>
                                          <p:spTgt spid="46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465"/>
                                        </p:tgtEl>
                                        <p:attrNameLst>
                                          <p:attrName>style.visibility</p:attrName>
                                        </p:attrNameLst>
                                      </p:cBhvr>
                                      <p:to>
                                        <p:strVal val="visible"/>
                                      </p:to>
                                    </p:set>
                                    <p:animEffect transition="in" filter="dissolve">
                                      <p:cBhvr>
                                        <p:cTn id="48"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p:bldP spid="456" grpId="0"/>
      <p:bldP spid="466" grpId="0" animBg="1"/>
      <p:bldP spid="467" grpId="0" animBg="1"/>
      <p:bldP spid="46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descr="A picture containing text&#10;&#10;Description automatically generated">
            <a:extLst>
              <a:ext uri="{FF2B5EF4-FFF2-40B4-BE49-F238E27FC236}">
                <a16:creationId xmlns:a16="http://schemas.microsoft.com/office/drawing/2014/main" id="{6EE7CEE2-B188-9448-8B64-C6424114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798" y="1894085"/>
            <a:ext cx="4225219" cy="1271097"/>
          </a:xfrm>
          <a:prstGeom prst="rect">
            <a:avLst/>
          </a:prstGeom>
        </p:spPr>
      </p:pic>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Attributed Graph Embedding</a:t>
            </a:r>
          </a:p>
        </p:txBody>
      </p:sp>
      <p:sp>
        <p:nvSpPr>
          <p:cNvPr id="3" name="Text Placeholder 2">
            <a:extLst>
              <a:ext uri="{FF2B5EF4-FFF2-40B4-BE49-F238E27FC236}">
                <a16:creationId xmlns:a16="http://schemas.microsoft.com/office/drawing/2014/main" id="{A800735D-7F1B-0042-8965-EF8771FD9826}"/>
              </a:ext>
            </a:extLst>
          </p:cNvPr>
          <p:cNvSpPr>
            <a:spLocks noGrp="1"/>
          </p:cNvSpPr>
          <p:nvPr>
            <p:ph type="body" idx="1"/>
          </p:nvPr>
        </p:nvSpPr>
        <p:spPr>
          <a:xfrm>
            <a:off x="612648" y="969264"/>
            <a:ext cx="9252928" cy="1942429"/>
          </a:xfrm>
        </p:spPr>
        <p:txBody>
          <a:bodyPr>
            <a:normAutofit/>
          </a:bodyPr>
          <a:lstStyle/>
          <a:p>
            <a:pPr>
              <a:spcBef>
                <a:spcPts val="1100"/>
              </a:spcBef>
            </a:pPr>
            <a:r>
              <a:rPr lang="en-US" dirty="0"/>
              <a:t>Graph Embedding</a:t>
            </a:r>
          </a:p>
          <a:p>
            <a:pPr lvl="1">
              <a:spcBef>
                <a:spcPts val="1100"/>
              </a:spcBef>
            </a:pPr>
            <a:r>
              <a:rPr lang="en-US" sz="2400" dirty="0"/>
              <a:t>Graph attention network (GAT) </a:t>
            </a:r>
            <a:r>
              <a:rPr lang="en-US" sz="2200" i="1" dirty="0"/>
              <a:t>[</a:t>
            </a:r>
            <a:r>
              <a:rPr lang="en-US" sz="2200" i="1" dirty="0" err="1">
                <a:latin typeface="Gill Sans MT" panose="020B0502020104020203" pitchFamily="34" charset="77"/>
              </a:rPr>
              <a:t>Veličkovic</a:t>
            </a:r>
            <a:r>
              <a:rPr lang="en-US" sz="2200" i="1" dirty="0">
                <a:latin typeface="Gill Sans MT" panose="020B0502020104020203" pitchFamily="34" charset="77"/>
              </a:rPr>
              <a:t>́ et al. ICLR’18]</a:t>
            </a:r>
          </a:p>
          <a:p>
            <a:pPr lvl="1"/>
            <a:r>
              <a:rPr lang="en-US" sz="2400" dirty="0"/>
              <a:t>Node embedding:</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21</a:t>
            </a:fld>
            <a:endParaRPr lang="en-US" dirty="0"/>
          </a:p>
        </p:txBody>
      </p:sp>
      <p:sp>
        <p:nvSpPr>
          <p:cNvPr id="62" name="TextBox 61">
            <a:extLst>
              <a:ext uri="{FF2B5EF4-FFF2-40B4-BE49-F238E27FC236}">
                <a16:creationId xmlns:a16="http://schemas.microsoft.com/office/drawing/2014/main" id="{28BDDFC2-7731-BF44-972E-2A15E1E41D35}"/>
              </a:ext>
            </a:extLst>
          </p:cNvPr>
          <p:cNvSpPr txBox="1"/>
          <p:nvPr/>
        </p:nvSpPr>
        <p:spPr>
          <a:xfrm>
            <a:off x="4000466" y="5881026"/>
            <a:ext cx="544778" cy="378623"/>
          </a:xfrm>
          <a:prstGeom prst="rect">
            <a:avLst/>
          </a:prstGeom>
          <a:noFill/>
        </p:spPr>
        <p:txBody>
          <a:bodyPr wrap="square" rtlCol="0">
            <a:spAutoFit/>
          </a:bodyPr>
          <a:lstStyle/>
          <a:p>
            <a:pPr algn="l" defTabSz="1755648" hangingPunct="1"/>
            <a:r>
              <a:rPr lang="en-US" i="1" kern="1200" dirty="0" err="1">
                <a:solidFill>
                  <a:prstClr val="black"/>
                </a:solidFill>
                <a:latin typeface="Times New Roman" charset="0"/>
                <a:ea typeface="Times New Roman" charset="0"/>
                <a:cs typeface="Times New Roman" charset="0"/>
              </a:rPr>
              <a:t>i</a:t>
            </a:r>
            <a:r>
              <a:rPr lang="en-US" kern="1200" dirty="0" err="1">
                <a:solidFill>
                  <a:prstClr val="black"/>
                </a:solidFill>
                <a:latin typeface="Arial" charset="0"/>
                <a:ea typeface="Arial" charset="0"/>
                <a:cs typeface="Arial" charset="0"/>
              </a:rPr>
              <a:t>-th</a:t>
            </a:r>
            <a:r>
              <a:rPr lang="en-US" kern="1200" dirty="0">
                <a:solidFill>
                  <a:prstClr val="black"/>
                </a:solidFill>
                <a:latin typeface="Arial" charset="0"/>
                <a:ea typeface="Arial" charset="0"/>
                <a:cs typeface="Arial" charset="0"/>
              </a:rPr>
              <a:t> </a:t>
            </a:r>
          </a:p>
        </p:txBody>
      </p:sp>
      <p:sp>
        <p:nvSpPr>
          <p:cNvPr id="63" name="TextBox 62">
            <a:extLst>
              <a:ext uri="{FF2B5EF4-FFF2-40B4-BE49-F238E27FC236}">
                <a16:creationId xmlns:a16="http://schemas.microsoft.com/office/drawing/2014/main" id="{6C5A1E3D-853B-5C49-B85A-9394C1AA13C7}"/>
              </a:ext>
            </a:extLst>
          </p:cNvPr>
          <p:cNvSpPr txBox="1"/>
          <p:nvPr/>
        </p:nvSpPr>
        <p:spPr>
          <a:xfrm>
            <a:off x="5071302" y="5881026"/>
            <a:ext cx="1046213" cy="378623"/>
          </a:xfrm>
          <a:prstGeom prst="rect">
            <a:avLst/>
          </a:prstGeom>
          <a:noFill/>
        </p:spPr>
        <p:txBody>
          <a:bodyPr wrap="square" rtlCol="0">
            <a:spAutoFit/>
          </a:bodyPr>
          <a:lstStyle/>
          <a:p>
            <a:pPr algn="l" defTabSz="1755648" hangingPunct="1"/>
            <a:r>
              <a:rPr lang="en-US" i="1" kern="1200" dirty="0">
                <a:solidFill>
                  <a:prstClr val="black"/>
                </a:solidFill>
                <a:latin typeface="Arial" charset="0"/>
                <a:ea typeface="Arial" charset="0"/>
                <a:cs typeface="Arial" charset="0"/>
              </a:rPr>
              <a:t>(</a:t>
            </a:r>
            <a:r>
              <a:rPr lang="en-US" i="1" kern="1200" dirty="0">
                <a:solidFill>
                  <a:prstClr val="black"/>
                </a:solidFill>
                <a:latin typeface="Times New Roman" charset="0"/>
                <a:ea typeface="Times New Roman" charset="0"/>
                <a:cs typeface="Times New Roman" charset="0"/>
              </a:rPr>
              <a:t>i+1</a:t>
            </a:r>
            <a:r>
              <a:rPr lang="en-US" i="1" kern="1200" dirty="0">
                <a:solidFill>
                  <a:prstClr val="black"/>
                </a:solidFill>
                <a:latin typeface="Arial" charset="0"/>
                <a:ea typeface="Arial" charset="0"/>
                <a:cs typeface="Arial" charset="0"/>
              </a:rPr>
              <a:t>)</a:t>
            </a:r>
            <a:r>
              <a:rPr lang="en-US" kern="1200" dirty="0">
                <a:solidFill>
                  <a:prstClr val="black"/>
                </a:solidFill>
                <a:latin typeface="Arial" charset="0"/>
                <a:ea typeface="Arial" charset="0"/>
                <a:cs typeface="Arial" charset="0"/>
              </a:rPr>
              <a:t>-</a:t>
            </a:r>
            <a:r>
              <a:rPr lang="en-US" kern="1200" dirty="0" err="1">
                <a:solidFill>
                  <a:prstClr val="black"/>
                </a:solidFill>
                <a:latin typeface="Arial" charset="0"/>
                <a:ea typeface="Arial" charset="0"/>
                <a:cs typeface="Arial" charset="0"/>
              </a:rPr>
              <a:t>th</a:t>
            </a:r>
            <a:endParaRPr lang="en-US" kern="1200" dirty="0">
              <a:solidFill>
                <a:prstClr val="black"/>
              </a:solidFill>
              <a:latin typeface="Arial" charset="0"/>
              <a:ea typeface="Arial" charset="0"/>
              <a:cs typeface="Arial" charset="0"/>
            </a:endParaRPr>
          </a:p>
        </p:txBody>
      </p:sp>
      <p:sp>
        <p:nvSpPr>
          <p:cNvPr id="64" name="TextBox 63">
            <a:extLst>
              <a:ext uri="{FF2B5EF4-FFF2-40B4-BE49-F238E27FC236}">
                <a16:creationId xmlns:a16="http://schemas.microsoft.com/office/drawing/2014/main" id="{D0D1FF0C-B0AF-4E48-A522-17659FB69ED8}"/>
              </a:ext>
            </a:extLst>
          </p:cNvPr>
          <p:cNvSpPr txBox="1"/>
          <p:nvPr/>
        </p:nvSpPr>
        <p:spPr>
          <a:xfrm>
            <a:off x="7144004" y="5881026"/>
            <a:ext cx="1017218" cy="378623"/>
          </a:xfrm>
          <a:prstGeom prst="rect">
            <a:avLst/>
          </a:prstGeom>
          <a:noFill/>
        </p:spPr>
        <p:txBody>
          <a:bodyPr wrap="square" rtlCol="0">
            <a:spAutoFit/>
          </a:bodyPr>
          <a:lstStyle/>
          <a:p>
            <a:pPr defTabSz="1755648" hangingPunct="1"/>
            <a:r>
              <a:rPr lang="en-US" kern="1200" dirty="0">
                <a:solidFill>
                  <a:prstClr val="black"/>
                </a:solidFill>
                <a:latin typeface="Arial" charset="0"/>
                <a:ea typeface="Arial" charset="0"/>
                <a:cs typeface="Arial" charset="0"/>
              </a:rPr>
              <a:t>Output</a:t>
            </a:r>
          </a:p>
        </p:txBody>
      </p:sp>
      <p:grpSp>
        <p:nvGrpSpPr>
          <p:cNvPr id="109" name="Group 108">
            <a:extLst>
              <a:ext uri="{FF2B5EF4-FFF2-40B4-BE49-F238E27FC236}">
                <a16:creationId xmlns:a16="http://schemas.microsoft.com/office/drawing/2014/main" id="{0A2AECC8-0ADF-E14B-BE18-B33AAAE82A6C}"/>
              </a:ext>
            </a:extLst>
          </p:cNvPr>
          <p:cNvGrpSpPr/>
          <p:nvPr/>
        </p:nvGrpSpPr>
        <p:grpSpPr>
          <a:xfrm>
            <a:off x="1926093" y="4062480"/>
            <a:ext cx="1617239" cy="2197168"/>
            <a:chOff x="2072760" y="3737311"/>
            <a:chExt cx="2087122" cy="2835545"/>
          </a:xfrm>
        </p:grpSpPr>
        <p:sp>
          <p:nvSpPr>
            <p:cNvPr id="58" name="TextBox 57">
              <a:extLst>
                <a:ext uri="{FF2B5EF4-FFF2-40B4-BE49-F238E27FC236}">
                  <a16:creationId xmlns:a16="http://schemas.microsoft.com/office/drawing/2014/main" id="{D0C5E700-BB68-5B43-9807-6A93D01C3FA1}"/>
                </a:ext>
              </a:extLst>
            </p:cNvPr>
            <p:cNvSpPr txBox="1"/>
            <p:nvPr/>
          </p:nvSpPr>
          <p:spPr>
            <a:xfrm>
              <a:off x="2072760" y="6084226"/>
              <a:ext cx="2087122" cy="488630"/>
            </a:xfrm>
            <a:prstGeom prst="rect">
              <a:avLst/>
            </a:prstGeom>
            <a:noFill/>
          </p:spPr>
          <p:txBody>
            <a:bodyPr wrap="square" rtlCol="0">
              <a:spAutoFit/>
            </a:bodyPr>
            <a:lstStyle/>
            <a:p>
              <a:pPr defTabSz="1755648" hangingPunct="1"/>
              <a:r>
                <a:rPr lang="en-US" kern="1200" dirty="0">
                  <a:solidFill>
                    <a:prstClr val="black"/>
                  </a:solidFill>
                  <a:latin typeface="Arial" charset="0"/>
                  <a:ea typeface="Arial" charset="0"/>
                  <a:cs typeface="Arial" charset="0"/>
                </a:rPr>
                <a:t>Input</a:t>
              </a:r>
            </a:p>
          </p:txBody>
        </p: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B6CE9C57-16E9-D344-8769-1D043734F191}"/>
                    </a:ext>
                  </a:extLst>
                </p:cNvPr>
                <p:cNvSpPr/>
                <p:nvPr/>
              </p:nvSpPr>
              <p:spPr>
                <a:xfrm>
                  <a:off x="2850819" y="3737311"/>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1</m:t>
                            </m:r>
                          </m:sub>
                        </m:sSub>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6" name="Oval 65">
                  <a:extLst>
                    <a:ext uri="{FF2B5EF4-FFF2-40B4-BE49-F238E27FC236}">
                      <a16:creationId xmlns:a16="http://schemas.microsoft.com/office/drawing/2014/main" id="{B6CE9C57-16E9-D344-8769-1D043734F191}"/>
                    </a:ext>
                  </a:extLst>
                </p:cNvPr>
                <p:cNvSpPr>
                  <a:spLocks noRot="1" noChangeAspect="1" noMove="1" noResize="1" noEditPoints="1" noAdjustHandles="1" noChangeArrowheads="1" noChangeShapeType="1" noTextEdit="1"/>
                </p:cNvSpPr>
                <p:nvPr/>
              </p:nvSpPr>
              <p:spPr>
                <a:xfrm>
                  <a:off x="2850819" y="3737311"/>
                  <a:ext cx="531004" cy="531004"/>
                </a:xfrm>
                <a:prstGeom prst="ellipse">
                  <a:avLst/>
                </a:prstGeom>
                <a:blipFill>
                  <a:blip r:embed="rId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5754EFC5-A5FC-9D47-89B1-C8B19897616D}"/>
                    </a:ext>
                  </a:extLst>
                </p:cNvPr>
                <p:cNvSpPr/>
                <p:nvPr/>
              </p:nvSpPr>
              <p:spPr>
                <a:xfrm>
                  <a:off x="2411325" y="4602902"/>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2</m:t>
                            </m:r>
                          </m:sub>
                        </m:sSub>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7" name="Oval 66">
                  <a:extLst>
                    <a:ext uri="{FF2B5EF4-FFF2-40B4-BE49-F238E27FC236}">
                      <a16:creationId xmlns:a16="http://schemas.microsoft.com/office/drawing/2014/main" id="{5754EFC5-A5FC-9D47-89B1-C8B19897616D}"/>
                    </a:ext>
                  </a:extLst>
                </p:cNvPr>
                <p:cNvSpPr>
                  <a:spLocks noRot="1" noChangeAspect="1" noMove="1" noResize="1" noEditPoints="1" noAdjustHandles="1" noChangeArrowheads="1" noChangeShapeType="1" noTextEdit="1"/>
                </p:cNvSpPr>
                <p:nvPr/>
              </p:nvSpPr>
              <p:spPr>
                <a:xfrm>
                  <a:off x="2411325" y="4602902"/>
                  <a:ext cx="531004" cy="531004"/>
                </a:xfrm>
                <a:prstGeom prst="ellipse">
                  <a:avLst/>
                </a:prstGeom>
                <a:blipFill>
                  <a:blip r:embed="rId6"/>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6CB3FFB0-643E-314C-9E17-CA555E9A3E71}"/>
                    </a:ext>
                  </a:extLst>
                </p:cNvPr>
                <p:cNvSpPr/>
                <p:nvPr/>
              </p:nvSpPr>
              <p:spPr>
                <a:xfrm>
                  <a:off x="3275154" y="4597479"/>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3</m:t>
                            </m:r>
                          </m:sub>
                        </m:sSub>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8" name="Oval 67">
                  <a:extLst>
                    <a:ext uri="{FF2B5EF4-FFF2-40B4-BE49-F238E27FC236}">
                      <a16:creationId xmlns:a16="http://schemas.microsoft.com/office/drawing/2014/main" id="{6CB3FFB0-643E-314C-9E17-CA555E9A3E71}"/>
                    </a:ext>
                  </a:extLst>
                </p:cNvPr>
                <p:cNvSpPr>
                  <a:spLocks noRot="1" noChangeAspect="1" noMove="1" noResize="1" noEditPoints="1" noAdjustHandles="1" noChangeArrowheads="1" noChangeShapeType="1" noTextEdit="1"/>
                </p:cNvSpPr>
                <p:nvPr/>
              </p:nvSpPr>
              <p:spPr>
                <a:xfrm>
                  <a:off x="3275154" y="4597479"/>
                  <a:ext cx="531004" cy="531004"/>
                </a:xfrm>
                <a:prstGeom prst="ellipse">
                  <a:avLst/>
                </a:prstGeom>
                <a:blipFill>
                  <a:blip r:embed="rId7"/>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82A9DEDA-25B7-F040-99CB-803D30249B71}"/>
                    </a:ext>
                  </a:extLst>
                </p:cNvPr>
                <p:cNvSpPr/>
                <p:nvPr/>
              </p:nvSpPr>
              <p:spPr>
                <a:xfrm>
                  <a:off x="2872462" y="5431685"/>
                  <a:ext cx="531004" cy="531004"/>
                </a:xfrm>
                <a:prstGeom prst="ellipse">
                  <a:avLst/>
                </a:prstGeom>
                <a:solidFill>
                  <a:sysClr val="window" lastClr="FFFFFF">
                    <a:lumMod val="95000"/>
                  </a:sys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dirty="0" smtClean="0">
                                <a:ln>
                                  <a:noFill/>
                                </a:ln>
                                <a:solidFill>
                                  <a:prstClr val="black"/>
                                </a:solidFill>
                                <a:effectLst/>
                                <a:uLnTx/>
                                <a:uFillTx/>
                                <a:latin typeface="Cambria Math" charset="0"/>
                                <a:ea typeface="+mn-ea"/>
                                <a:cs typeface="+mn-cs"/>
                              </a:rPr>
                              <m:t>4</m:t>
                            </m:r>
                          </m:sub>
                        </m:sSub>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9" name="Oval 68">
                  <a:extLst>
                    <a:ext uri="{FF2B5EF4-FFF2-40B4-BE49-F238E27FC236}">
                      <a16:creationId xmlns:a16="http://schemas.microsoft.com/office/drawing/2014/main" id="{82A9DEDA-25B7-F040-99CB-803D30249B71}"/>
                    </a:ext>
                  </a:extLst>
                </p:cNvPr>
                <p:cNvSpPr>
                  <a:spLocks noRot="1" noChangeAspect="1" noMove="1" noResize="1" noEditPoints="1" noAdjustHandles="1" noChangeArrowheads="1" noChangeShapeType="1" noTextEdit="1"/>
                </p:cNvSpPr>
                <p:nvPr/>
              </p:nvSpPr>
              <p:spPr>
                <a:xfrm>
                  <a:off x="2872462" y="5431685"/>
                  <a:ext cx="531004" cy="531004"/>
                </a:xfrm>
                <a:prstGeom prst="ellipse">
                  <a:avLst/>
                </a:prstGeom>
                <a:blipFill>
                  <a:blip r:embed="rId8"/>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D4B85EC9-219D-6541-9CC8-5E3B7E7C09A9}"/>
                </a:ext>
              </a:extLst>
            </p:cNvPr>
            <p:cNvCxnSpPr>
              <a:stCxn id="66" idx="4"/>
              <a:endCxn id="68" idx="0"/>
            </p:cNvCxnSpPr>
            <p:nvPr/>
          </p:nvCxnSpPr>
          <p:spPr>
            <a:xfrm>
              <a:off x="3116322" y="4268315"/>
              <a:ext cx="424334" cy="329164"/>
            </a:xfrm>
            <a:prstGeom prst="line">
              <a:avLst/>
            </a:prstGeom>
            <a:noFill/>
            <a:ln w="25400" cap="flat" cmpd="sng" algn="ctr">
              <a:solidFill>
                <a:sysClr val="windowText" lastClr="000000"/>
              </a:solidFill>
              <a:prstDash val="solid"/>
              <a:miter lim="800000"/>
              <a:headEnd type="none"/>
              <a:tailEnd type="triangle" w="lg" len="lg"/>
            </a:ln>
            <a:effectLst/>
          </p:spPr>
        </p:cxnSp>
        <p:cxnSp>
          <p:nvCxnSpPr>
            <p:cNvPr id="71" name="Straight Connector 70">
              <a:extLst>
                <a:ext uri="{FF2B5EF4-FFF2-40B4-BE49-F238E27FC236}">
                  <a16:creationId xmlns:a16="http://schemas.microsoft.com/office/drawing/2014/main" id="{F8507E5F-167C-3B48-9A29-DA8D2E32AC94}"/>
                </a:ext>
              </a:extLst>
            </p:cNvPr>
            <p:cNvCxnSpPr>
              <a:stCxn id="66" idx="4"/>
              <a:endCxn id="67" idx="0"/>
            </p:cNvCxnSpPr>
            <p:nvPr/>
          </p:nvCxnSpPr>
          <p:spPr>
            <a:xfrm flipH="1">
              <a:off x="2676827" y="4268315"/>
              <a:ext cx="439494" cy="334587"/>
            </a:xfrm>
            <a:prstGeom prst="line">
              <a:avLst/>
            </a:prstGeom>
            <a:noFill/>
            <a:ln w="25400" cap="flat" cmpd="sng" algn="ctr">
              <a:solidFill>
                <a:sysClr val="windowText" lastClr="000000"/>
              </a:solidFill>
              <a:prstDash val="solid"/>
              <a:miter lim="800000"/>
              <a:headEnd type="none"/>
              <a:tailEnd type="triangle" w="lg" len="lg"/>
            </a:ln>
            <a:effectLst/>
          </p:spPr>
        </p:cxnSp>
        <p:cxnSp>
          <p:nvCxnSpPr>
            <p:cNvPr id="72" name="Straight Connector 71">
              <a:extLst>
                <a:ext uri="{FF2B5EF4-FFF2-40B4-BE49-F238E27FC236}">
                  <a16:creationId xmlns:a16="http://schemas.microsoft.com/office/drawing/2014/main" id="{0C9C11D9-7E59-F741-AE73-FA61322FF94C}"/>
                </a:ext>
              </a:extLst>
            </p:cNvPr>
            <p:cNvCxnSpPr>
              <a:stCxn id="68" idx="4"/>
              <a:endCxn id="69" idx="0"/>
            </p:cNvCxnSpPr>
            <p:nvPr/>
          </p:nvCxnSpPr>
          <p:spPr>
            <a:xfrm flipH="1">
              <a:off x="3137964" y="5128483"/>
              <a:ext cx="402692" cy="303202"/>
            </a:xfrm>
            <a:prstGeom prst="line">
              <a:avLst/>
            </a:prstGeom>
            <a:noFill/>
            <a:ln w="25400" cap="flat" cmpd="sng" algn="ctr">
              <a:solidFill>
                <a:sysClr val="windowText" lastClr="000000"/>
              </a:solidFill>
              <a:prstDash val="solid"/>
              <a:miter lim="800000"/>
              <a:headEnd type="none"/>
              <a:tailEnd type="triangle" w="lg" len="lg"/>
            </a:ln>
            <a:effectLst/>
          </p:spPr>
        </p:cxnSp>
        <p:cxnSp>
          <p:nvCxnSpPr>
            <p:cNvPr id="73" name="Straight Connector 72">
              <a:extLst>
                <a:ext uri="{FF2B5EF4-FFF2-40B4-BE49-F238E27FC236}">
                  <a16:creationId xmlns:a16="http://schemas.microsoft.com/office/drawing/2014/main" id="{E55FFB41-574F-D249-8365-3B9569C6C7CC}"/>
                </a:ext>
              </a:extLst>
            </p:cNvPr>
            <p:cNvCxnSpPr>
              <a:stCxn id="67" idx="4"/>
              <a:endCxn id="69" idx="0"/>
            </p:cNvCxnSpPr>
            <p:nvPr/>
          </p:nvCxnSpPr>
          <p:spPr>
            <a:xfrm>
              <a:off x="2676827" y="5133906"/>
              <a:ext cx="461137" cy="297779"/>
            </a:xfrm>
            <a:prstGeom prst="line">
              <a:avLst/>
            </a:prstGeom>
            <a:noFill/>
            <a:ln w="25400" cap="flat" cmpd="sng" algn="ctr">
              <a:solidFill>
                <a:sysClr val="windowText" lastClr="000000"/>
              </a:solidFill>
              <a:prstDash val="solid"/>
              <a:miter lim="800000"/>
              <a:headEnd type="none"/>
              <a:tailEnd type="triangle" w="lg" len="lg"/>
            </a:ln>
            <a:effectLst/>
          </p:spPr>
        </p:cxnSp>
      </p:grpSp>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87424672-ECD3-174B-8A8C-012F498F7A1C}"/>
                  </a:ext>
                </a:extLst>
              </p:cNvPr>
              <p:cNvSpPr/>
              <p:nvPr/>
            </p:nvSpPr>
            <p:spPr>
              <a:xfrm>
                <a:off x="4004299" y="3954217"/>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𝑖</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6" name="Oval 75">
                <a:extLst>
                  <a:ext uri="{FF2B5EF4-FFF2-40B4-BE49-F238E27FC236}">
                    <a16:creationId xmlns:a16="http://schemas.microsoft.com/office/drawing/2014/main" id="{87424672-ECD3-174B-8A8C-012F498F7A1C}"/>
                  </a:ext>
                </a:extLst>
              </p:cNvPr>
              <p:cNvSpPr>
                <a:spLocks noRot="1" noChangeAspect="1" noMove="1" noResize="1" noEditPoints="1" noAdjustHandles="1" noChangeArrowheads="1" noChangeShapeType="1" noTextEdit="1"/>
              </p:cNvSpPr>
              <p:nvPr/>
            </p:nvSpPr>
            <p:spPr>
              <a:xfrm>
                <a:off x="4004299" y="3954217"/>
                <a:ext cx="411457" cy="411457"/>
              </a:xfrm>
              <a:prstGeom prst="ellipse">
                <a:avLst/>
              </a:prstGeom>
              <a:blipFill>
                <a:blip r:embed="rId9"/>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A4002FD9-5A3A-CC48-B365-C022C6B510F6}"/>
                  </a:ext>
                </a:extLst>
              </p:cNvPr>
              <p:cNvSpPr/>
              <p:nvPr/>
            </p:nvSpPr>
            <p:spPr>
              <a:xfrm>
                <a:off x="4000465" y="4443421"/>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2</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𝑖</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7" name="Oval 76">
                <a:extLst>
                  <a:ext uri="{FF2B5EF4-FFF2-40B4-BE49-F238E27FC236}">
                    <a16:creationId xmlns:a16="http://schemas.microsoft.com/office/drawing/2014/main" id="{A4002FD9-5A3A-CC48-B365-C022C6B510F6}"/>
                  </a:ext>
                </a:extLst>
              </p:cNvPr>
              <p:cNvSpPr>
                <a:spLocks noRot="1" noChangeAspect="1" noMove="1" noResize="1" noEditPoints="1" noAdjustHandles="1" noChangeArrowheads="1" noChangeShapeType="1" noTextEdit="1"/>
              </p:cNvSpPr>
              <p:nvPr/>
            </p:nvSpPr>
            <p:spPr>
              <a:xfrm>
                <a:off x="4000465" y="4443421"/>
                <a:ext cx="411457" cy="411457"/>
              </a:xfrm>
              <a:prstGeom prst="ellipse">
                <a:avLst/>
              </a:prstGeom>
              <a:blipFill>
                <a:blip r:embed="rId10"/>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15842480-5C8E-D447-8036-5263178D7B23}"/>
                  </a:ext>
                </a:extLst>
              </p:cNvPr>
              <p:cNvSpPr/>
              <p:nvPr/>
            </p:nvSpPr>
            <p:spPr>
              <a:xfrm>
                <a:off x="4000465" y="4932625"/>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3</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𝑖</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8" name="Oval 77">
                <a:extLst>
                  <a:ext uri="{FF2B5EF4-FFF2-40B4-BE49-F238E27FC236}">
                    <a16:creationId xmlns:a16="http://schemas.microsoft.com/office/drawing/2014/main" id="{15842480-5C8E-D447-8036-5263178D7B23}"/>
                  </a:ext>
                </a:extLst>
              </p:cNvPr>
              <p:cNvSpPr>
                <a:spLocks noRot="1" noChangeAspect="1" noMove="1" noResize="1" noEditPoints="1" noAdjustHandles="1" noChangeArrowheads="1" noChangeShapeType="1" noTextEdit="1"/>
              </p:cNvSpPr>
              <p:nvPr/>
            </p:nvSpPr>
            <p:spPr>
              <a:xfrm>
                <a:off x="4000465" y="4932625"/>
                <a:ext cx="411457" cy="411457"/>
              </a:xfrm>
              <a:prstGeom prst="ellipse">
                <a:avLst/>
              </a:prstGeom>
              <a:blipFill>
                <a:blip r:embed="rId11"/>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Oval 78">
                <a:extLst>
                  <a:ext uri="{FF2B5EF4-FFF2-40B4-BE49-F238E27FC236}">
                    <a16:creationId xmlns:a16="http://schemas.microsoft.com/office/drawing/2014/main" id="{AA0D379B-6C7A-0A4C-B1B0-116D40FA2156}"/>
                  </a:ext>
                </a:extLst>
              </p:cNvPr>
              <p:cNvSpPr/>
              <p:nvPr/>
            </p:nvSpPr>
            <p:spPr>
              <a:xfrm>
                <a:off x="4004299" y="5424770"/>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4</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𝑖</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9" name="Oval 78">
                <a:extLst>
                  <a:ext uri="{FF2B5EF4-FFF2-40B4-BE49-F238E27FC236}">
                    <a16:creationId xmlns:a16="http://schemas.microsoft.com/office/drawing/2014/main" id="{AA0D379B-6C7A-0A4C-B1B0-116D40FA2156}"/>
                  </a:ext>
                </a:extLst>
              </p:cNvPr>
              <p:cNvSpPr>
                <a:spLocks noRot="1" noChangeAspect="1" noMove="1" noResize="1" noEditPoints="1" noAdjustHandles="1" noChangeArrowheads="1" noChangeShapeType="1" noTextEdit="1"/>
              </p:cNvSpPr>
              <p:nvPr/>
            </p:nvSpPr>
            <p:spPr>
              <a:xfrm>
                <a:off x="4004299" y="5424770"/>
                <a:ext cx="411457" cy="411457"/>
              </a:xfrm>
              <a:prstGeom prst="ellipse">
                <a:avLst/>
              </a:prstGeom>
              <a:blipFill>
                <a:blip r:embed="rId12"/>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C0C46127-C0CB-D647-8F54-558420EBE15D}"/>
                  </a:ext>
                </a:extLst>
              </p:cNvPr>
              <p:cNvSpPr/>
              <p:nvPr/>
            </p:nvSpPr>
            <p:spPr>
              <a:xfrm>
                <a:off x="7359513" y="4724358"/>
                <a:ext cx="411457" cy="411457"/>
              </a:xfrm>
              <a:prstGeom prst="ellipse">
                <a:avLst/>
              </a:prstGeom>
              <a:solidFill>
                <a:srgbClr val="FF85FF"/>
              </a:solidFill>
              <a:ln w="12700" cap="flat" cmpd="sng" algn="ctr">
                <a:solidFill>
                  <a:sysClr val="windowText" lastClr="000000"/>
                </a:solidFill>
                <a:prstDash val="solid"/>
                <a:miter lim="800000"/>
              </a:ln>
              <a:effectLst/>
            </p:spPr>
            <p:txBody>
              <a:bodyPr lIns="0" tIns="0" rIns="0" bIns="0" rtlCol="0" anchor="ctr"/>
              <a:lstStyle/>
              <a:p>
                <a:pPr marL="0" marR="0" lvl="0" indent="0" algn="just"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black"/>
                              </a:solidFill>
                              <a:effectLst/>
                              <a:uLnTx/>
                              <a:uFillTx/>
                              <a:latin typeface="Cambria Math" charset="0"/>
                              <a:ea typeface="+mn-ea"/>
                              <a:cs typeface="+mn-cs"/>
                            </a:rPr>
                            <m:t>𝑒</m:t>
                          </m:r>
                        </m:e>
                        <m:sub>
                          <m:r>
                            <a:rPr kumimoji="0" lang="en-US" sz="1800" b="0" i="1" u="none" strike="noStrike" kern="1200" cap="none" spc="0" normalizeH="0" baseline="0" noProof="0" dirty="0" smtClean="0">
                              <a:ln>
                                <a:noFill/>
                              </a:ln>
                              <a:solidFill>
                                <a:prstClr val="black"/>
                              </a:solidFill>
                              <a:effectLst/>
                              <a:uLnTx/>
                              <a:uFillTx/>
                              <a:latin typeface="Cambria Math" charset="0"/>
                              <a:ea typeface="+mn-ea"/>
                              <a:cs typeface="+mn-cs"/>
                            </a:rPr>
                            <m:t>𝑗</m:t>
                          </m:r>
                        </m:sub>
                      </m:sSub>
                    </m:oMath>
                  </m:oMathPara>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1" name="Oval 80">
                <a:extLst>
                  <a:ext uri="{FF2B5EF4-FFF2-40B4-BE49-F238E27FC236}">
                    <a16:creationId xmlns:a16="http://schemas.microsoft.com/office/drawing/2014/main" id="{C0C46127-C0CB-D647-8F54-558420EBE15D}"/>
                  </a:ext>
                </a:extLst>
              </p:cNvPr>
              <p:cNvSpPr>
                <a:spLocks noRot="1" noChangeAspect="1" noMove="1" noResize="1" noEditPoints="1" noAdjustHandles="1" noChangeArrowheads="1" noChangeShapeType="1" noTextEdit="1"/>
              </p:cNvSpPr>
              <p:nvPr/>
            </p:nvSpPr>
            <p:spPr>
              <a:xfrm>
                <a:off x="7359513" y="4724358"/>
                <a:ext cx="411457" cy="411457"/>
              </a:xfrm>
              <a:prstGeom prst="ellipse">
                <a:avLst/>
              </a:prstGeom>
              <a:blipFill>
                <a:blip r:embed="rId13"/>
                <a:stretch>
                  <a:fillRect b="-5882"/>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val 81">
                <a:extLst>
                  <a:ext uri="{FF2B5EF4-FFF2-40B4-BE49-F238E27FC236}">
                    <a16:creationId xmlns:a16="http://schemas.microsoft.com/office/drawing/2014/main" id="{3BECC1F7-990D-6C4C-9EC2-5BD7AC25BDB8}"/>
                  </a:ext>
                </a:extLst>
              </p:cNvPr>
              <p:cNvSpPr/>
              <p:nvPr/>
            </p:nvSpPr>
            <p:spPr>
              <a:xfrm>
                <a:off x="5309993" y="3954217"/>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2" name="Oval 81">
                <a:extLst>
                  <a:ext uri="{FF2B5EF4-FFF2-40B4-BE49-F238E27FC236}">
                    <a16:creationId xmlns:a16="http://schemas.microsoft.com/office/drawing/2014/main" id="{3BECC1F7-990D-6C4C-9EC2-5BD7AC25BDB8}"/>
                  </a:ext>
                </a:extLst>
              </p:cNvPr>
              <p:cNvSpPr>
                <a:spLocks noRot="1" noChangeAspect="1" noMove="1" noResize="1" noEditPoints="1" noAdjustHandles="1" noChangeArrowheads="1" noChangeShapeType="1" noTextEdit="1"/>
              </p:cNvSpPr>
              <p:nvPr/>
            </p:nvSpPr>
            <p:spPr>
              <a:xfrm>
                <a:off x="5309993" y="3954217"/>
                <a:ext cx="411457" cy="411457"/>
              </a:xfrm>
              <a:prstGeom prst="ellipse">
                <a:avLst/>
              </a:prstGeom>
              <a:blipFill>
                <a:blip r:embed="rId14"/>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9C1CB65E-1EC0-AE45-B840-5FD66ADD572D}"/>
                  </a:ext>
                </a:extLst>
              </p:cNvPr>
              <p:cNvSpPr/>
              <p:nvPr/>
            </p:nvSpPr>
            <p:spPr>
              <a:xfrm>
                <a:off x="5313585" y="4452203"/>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2</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3" name="Oval 82">
                <a:extLst>
                  <a:ext uri="{FF2B5EF4-FFF2-40B4-BE49-F238E27FC236}">
                    <a16:creationId xmlns:a16="http://schemas.microsoft.com/office/drawing/2014/main" id="{9C1CB65E-1EC0-AE45-B840-5FD66ADD572D}"/>
                  </a:ext>
                </a:extLst>
              </p:cNvPr>
              <p:cNvSpPr>
                <a:spLocks noRot="1" noChangeAspect="1" noMove="1" noResize="1" noEditPoints="1" noAdjustHandles="1" noChangeArrowheads="1" noChangeShapeType="1" noTextEdit="1"/>
              </p:cNvSpPr>
              <p:nvPr/>
            </p:nvSpPr>
            <p:spPr>
              <a:xfrm>
                <a:off x="5313585" y="4452203"/>
                <a:ext cx="411457" cy="411457"/>
              </a:xfrm>
              <a:prstGeom prst="ellipse">
                <a:avLst/>
              </a:prstGeom>
              <a:blipFill>
                <a:blip r:embed="rId1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C79AF90E-BF22-C041-A96A-FD55AEF5D62C}"/>
                  </a:ext>
                </a:extLst>
              </p:cNvPr>
              <p:cNvSpPr/>
              <p:nvPr/>
            </p:nvSpPr>
            <p:spPr>
              <a:xfrm>
                <a:off x="5306536" y="4932624"/>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3</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p>
                      </m:sSubSup>
                    </m:oMath>
                  </m:oMathPara>
                </a14:m>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4" name="Oval 83">
                <a:extLst>
                  <a:ext uri="{FF2B5EF4-FFF2-40B4-BE49-F238E27FC236}">
                    <a16:creationId xmlns:a16="http://schemas.microsoft.com/office/drawing/2014/main" id="{C79AF90E-BF22-C041-A96A-FD55AEF5D62C}"/>
                  </a:ext>
                </a:extLst>
              </p:cNvPr>
              <p:cNvSpPr>
                <a:spLocks noRot="1" noChangeAspect="1" noMove="1" noResize="1" noEditPoints="1" noAdjustHandles="1" noChangeArrowheads="1" noChangeShapeType="1" noTextEdit="1"/>
              </p:cNvSpPr>
              <p:nvPr/>
            </p:nvSpPr>
            <p:spPr>
              <a:xfrm>
                <a:off x="5306536" y="4932624"/>
                <a:ext cx="411457" cy="411457"/>
              </a:xfrm>
              <a:prstGeom prst="ellipse">
                <a:avLst/>
              </a:prstGeom>
              <a:blipFill>
                <a:blip r:embed="rId16"/>
                <a:stretch>
                  <a:fillRect r="-2941"/>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2B4B9592-66A2-BA41-A87B-06CE741222B7}"/>
                  </a:ext>
                </a:extLst>
              </p:cNvPr>
              <p:cNvSpPr/>
              <p:nvPr/>
            </p:nvSpPr>
            <p:spPr>
              <a:xfrm>
                <a:off x="5313585" y="5422593"/>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4</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p>
                      </m:sSubSup>
                    </m:oMath>
                  </m:oMathPara>
                </a14:m>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5" name="Oval 84">
                <a:extLst>
                  <a:ext uri="{FF2B5EF4-FFF2-40B4-BE49-F238E27FC236}">
                    <a16:creationId xmlns:a16="http://schemas.microsoft.com/office/drawing/2014/main" id="{2B4B9592-66A2-BA41-A87B-06CE741222B7}"/>
                  </a:ext>
                </a:extLst>
              </p:cNvPr>
              <p:cNvSpPr>
                <a:spLocks noRot="1" noChangeAspect="1" noMove="1" noResize="1" noEditPoints="1" noAdjustHandles="1" noChangeArrowheads="1" noChangeShapeType="1" noTextEdit="1"/>
              </p:cNvSpPr>
              <p:nvPr/>
            </p:nvSpPr>
            <p:spPr>
              <a:xfrm>
                <a:off x="5313585" y="5422593"/>
                <a:ext cx="411457" cy="411457"/>
              </a:xfrm>
              <a:prstGeom prst="ellipse">
                <a:avLst/>
              </a:prstGeom>
              <a:blipFill>
                <a:blip r:embed="rId17"/>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93" name="TextBox 92">
            <a:extLst>
              <a:ext uri="{FF2B5EF4-FFF2-40B4-BE49-F238E27FC236}">
                <a16:creationId xmlns:a16="http://schemas.microsoft.com/office/drawing/2014/main" id="{5DF22B9F-025D-984F-BA00-5FC69B104157}"/>
              </a:ext>
            </a:extLst>
          </p:cNvPr>
          <p:cNvSpPr txBox="1"/>
          <p:nvPr/>
        </p:nvSpPr>
        <p:spPr>
          <a:xfrm>
            <a:off x="5816752" y="4670354"/>
            <a:ext cx="476629" cy="413043"/>
          </a:xfrm>
          <a:prstGeom prst="rect">
            <a:avLst/>
          </a:prstGeom>
          <a:noFill/>
        </p:spPr>
        <p:txBody>
          <a:bodyPr wrap="square" rtlCol="0">
            <a:spAutoFit/>
          </a:bodyPr>
          <a:lstStyle/>
          <a:p>
            <a:pPr algn="l" defTabSz="1755648" hangingPunct="1"/>
            <a:r>
              <a:rPr lang="en-US" sz="1800" b="1" kern="1200" dirty="0">
                <a:solidFill>
                  <a:prstClr val="black"/>
                </a:solidFill>
                <a:latin typeface="Times New Roman" charset="0"/>
                <a:ea typeface="Times New Roman" charset="0"/>
                <a:cs typeface="Times New Roman" charset="0"/>
              </a:rPr>
              <a:t>…</a:t>
            </a:r>
            <a:endParaRPr lang="en-US" b="1" kern="1200" dirty="0">
              <a:solidFill>
                <a:prstClr val="black"/>
              </a:solidFill>
              <a:latin typeface="Times New Roman" charset="0"/>
              <a:ea typeface="Times New Roman" charset="0"/>
              <a:cs typeface="Times New Roman" charset="0"/>
            </a:endParaRPr>
          </a:p>
        </p:txBody>
      </p:sp>
      <p:grpSp>
        <p:nvGrpSpPr>
          <p:cNvPr id="9" name="Group 8">
            <a:extLst>
              <a:ext uri="{FF2B5EF4-FFF2-40B4-BE49-F238E27FC236}">
                <a16:creationId xmlns:a16="http://schemas.microsoft.com/office/drawing/2014/main" id="{25DBC43F-EB5D-6B4F-A5CB-1461D92FA032}"/>
              </a:ext>
            </a:extLst>
          </p:cNvPr>
          <p:cNvGrpSpPr/>
          <p:nvPr/>
        </p:nvGrpSpPr>
        <p:grpSpPr>
          <a:xfrm>
            <a:off x="6335644" y="3965328"/>
            <a:ext cx="567505" cy="2294321"/>
            <a:chOff x="6335644" y="3965328"/>
            <a:chExt cx="567505" cy="2294321"/>
          </a:xfrm>
        </p:grpSpPr>
        <mc:AlternateContent xmlns:mc="http://schemas.openxmlformats.org/markup-compatibility/2006" xmlns:a14="http://schemas.microsoft.com/office/drawing/2010/main">
          <mc:Choice Requires="a14">
            <p:sp>
              <p:nvSpPr>
                <p:cNvPr id="94" name="Oval 93">
                  <a:extLst>
                    <a:ext uri="{FF2B5EF4-FFF2-40B4-BE49-F238E27FC236}">
                      <a16:creationId xmlns:a16="http://schemas.microsoft.com/office/drawing/2014/main" id="{6222CBB6-F7FE-0741-8CDD-4A519AE4FD6D}"/>
                    </a:ext>
                  </a:extLst>
                </p:cNvPr>
                <p:cNvSpPr/>
                <p:nvPr/>
              </p:nvSpPr>
              <p:spPr>
                <a:xfrm>
                  <a:off x="6339101" y="3965328"/>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𝑙</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4" name="Oval 93">
                  <a:extLst>
                    <a:ext uri="{FF2B5EF4-FFF2-40B4-BE49-F238E27FC236}">
                      <a16:creationId xmlns:a16="http://schemas.microsoft.com/office/drawing/2014/main" id="{6222CBB6-F7FE-0741-8CDD-4A519AE4FD6D}"/>
                    </a:ext>
                  </a:extLst>
                </p:cNvPr>
                <p:cNvSpPr>
                  <a:spLocks noRot="1" noChangeAspect="1" noMove="1" noResize="1" noEditPoints="1" noAdjustHandles="1" noChangeArrowheads="1" noChangeShapeType="1" noTextEdit="1"/>
                </p:cNvSpPr>
                <p:nvPr/>
              </p:nvSpPr>
              <p:spPr>
                <a:xfrm>
                  <a:off x="6339101" y="3965328"/>
                  <a:ext cx="411457" cy="411457"/>
                </a:xfrm>
                <a:prstGeom prst="ellipse">
                  <a:avLst/>
                </a:prstGeom>
                <a:blipFill>
                  <a:blip r:embed="rId18"/>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Oval 94">
                  <a:extLst>
                    <a:ext uri="{FF2B5EF4-FFF2-40B4-BE49-F238E27FC236}">
                      <a16:creationId xmlns:a16="http://schemas.microsoft.com/office/drawing/2014/main" id="{50923568-CA0E-344D-94B7-C2E81F101978}"/>
                    </a:ext>
                  </a:extLst>
                </p:cNvPr>
                <p:cNvSpPr/>
                <p:nvPr/>
              </p:nvSpPr>
              <p:spPr>
                <a:xfrm>
                  <a:off x="6342693" y="4463315"/>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2</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𝑙</m:t>
                            </m:r>
                          </m:sup>
                        </m:sSubSup>
                      </m:oMath>
                    </m:oMathPara>
                  </a14:m>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5" name="Oval 94">
                  <a:extLst>
                    <a:ext uri="{FF2B5EF4-FFF2-40B4-BE49-F238E27FC236}">
                      <a16:creationId xmlns:a16="http://schemas.microsoft.com/office/drawing/2014/main" id="{50923568-CA0E-344D-94B7-C2E81F101978}"/>
                    </a:ext>
                  </a:extLst>
                </p:cNvPr>
                <p:cNvSpPr>
                  <a:spLocks noRot="1" noChangeAspect="1" noMove="1" noResize="1" noEditPoints="1" noAdjustHandles="1" noChangeArrowheads="1" noChangeShapeType="1" noTextEdit="1"/>
                </p:cNvSpPr>
                <p:nvPr/>
              </p:nvSpPr>
              <p:spPr>
                <a:xfrm>
                  <a:off x="6342693" y="4463315"/>
                  <a:ext cx="411457" cy="411457"/>
                </a:xfrm>
                <a:prstGeom prst="ellipse">
                  <a:avLst/>
                </a:prstGeom>
                <a:blipFill>
                  <a:blip r:embed="rId19"/>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Oval 95">
                  <a:extLst>
                    <a:ext uri="{FF2B5EF4-FFF2-40B4-BE49-F238E27FC236}">
                      <a16:creationId xmlns:a16="http://schemas.microsoft.com/office/drawing/2014/main" id="{5235EB2B-F238-8144-82E3-BDDFB8DECEAE}"/>
                    </a:ext>
                  </a:extLst>
                </p:cNvPr>
                <p:cNvSpPr/>
                <p:nvPr/>
              </p:nvSpPr>
              <p:spPr>
                <a:xfrm>
                  <a:off x="6335644" y="4943736"/>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3</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𝑙</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6" name="Oval 95">
                  <a:extLst>
                    <a:ext uri="{FF2B5EF4-FFF2-40B4-BE49-F238E27FC236}">
                      <a16:creationId xmlns:a16="http://schemas.microsoft.com/office/drawing/2014/main" id="{5235EB2B-F238-8144-82E3-BDDFB8DECEAE}"/>
                    </a:ext>
                  </a:extLst>
                </p:cNvPr>
                <p:cNvSpPr>
                  <a:spLocks noRot="1" noChangeAspect="1" noMove="1" noResize="1" noEditPoints="1" noAdjustHandles="1" noChangeArrowheads="1" noChangeShapeType="1" noTextEdit="1"/>
                </p:cNvSpPr>
                <p:nvPr/>
              </p:nvSpPr>
              <p:spPr>
                <a:xfrm>
                  <a:off x="6335644" y="4943736"/>
                  <a:ext cx="411457" cy="411457"/>
                </a:xfrm>
                <a:prstGeom prst="ellipse">
                  <a:avLst/>
                </a:prstGeom>
                <a:blipFill>
                  <a:blip r:embed="rId20"/>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Oval 96">
                  <a:extLst>
                    <a:ext uri="{FF2B5EF4-FFF2-40B4-BE49-F238E27FC236}">
                      <a16:creationId xmlns:a16="http://schemas.microsoft.com/office/drawing/2014/main" id="{0A0D4F23-C953-F444-940E-7681DB6E55F9}"/>
                    </a:ext>
                  </a:extLst>
                </p:cNvPr>
                <p:cNvSpPr/>
                <p:nvPr/>
              </p:nvSpPr>
              <p:spPr>
                <a:xfrm>
                  <a:off x="6342693" y="5409702"/>
                  <a:ext cx="411457" cy="411457"/>
                </a:xfrm>
                <a:prstGeom prst="ellipse">
                  <a:avLst/>
                </a:prstGeom>
                <a:solidFill>
                  <a:srgbClr val="70AD47">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defTabSz="1755648"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noFill/>
                                </a:ln>
                                <a:solidFill>
                                  <a:prstClr val="black"/>
                                </a:solidFill>
                                <a:effectLst/>
                                <a:uLnTx/>
                                <a:uFillTx/>
                                <a:latin typeface="Cambria Math" charset="0"/>
                                <a:ea typeface="+mn-ea"/>
                                <a:cs typeface="+mn-cs"/>
                              </a:rPr>
                              <m:t>h</m:t>
                            </m:r>
                          </m:e>
                          <m:sub>
                            <m:r>
                              <a:rPr kumimoji="0" lang="en-US" b="0" i="1" u="none" strike="noStrike" kern="1200" cap="none" spc="0" normalizeH="0" baseline="0" noProof="0" smtClean="0">
                                <a:ln>
                                  <a:noFill/>
                                </a:ln>
                                <a:solidFill>
                                  <a:prstClr val="black"/>
                                </a:solidFill>
                                <a:effectLst/>
                                <a:uLnTx/>
                                <a:uFillTx/>
                                <a:latin typeface="Cambria Math" charset="0"/>
                                <a:ea typeface="+mn-ea"/>
                                <a:cs typeface="+mn-cs"/>
                              </a:rPr>
                              <m:t>4</m:t>
                            </m:r>
                          </m:sub>
                          <m:sup>
                            <m:r>
                              <a:rPr kumimoji="0" lang="en-US" b="0" i="1" u="none" strike="noStrike" kern="1200" cap="none" spc="0" normalizeH="0" baseline="0" noProof="0" smtClean="0">
                                <a:ln>
                                  <a:noFill/>
                                </a:ln>
                                <a:solidFill>
                                  <a:prstClr val="black"/>
                                </a:solidFill>
                                <a:effectLst/>
                                <a:uLnTx/>
                                <a:uFillTx/>
                                <a:latin typeface="Cambria Math" charset="0"/>
                                <a:ea typeface="+mn-ea"/>
                                <a:cs typeface="+mn-cs"/>
                              </a:rPr>
                              <m:t>𝑙</m:t>
                            </m:r>
                          </m:sup>
                        </m:sSubSup>
                      </m:oMath>
                    </m:oMathPara>
                  </a14:m>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7" name="Oval 96">
                  <a:extLst>
                    <a:ext uri="{FF2B5EF4-FFF2-40B4-BE49-F238E27FC236}">
                      <a16:creationId xmlns:a16="http://schemas.microsoft.com/office/drawing/2014/main" id="{0A0D4F23-C953-F444-940E-7681DB6E55F9}"/>
                    </a:ext>
                  </a:extLst>
                </p:cNvPr>
                <p:cNvSpPr>
                  <a:spLocks noRot="1" noChangeAspect="1" noMove="1" noResize="1" noEditPoints="1" noAdjustHandles="1" noChangeArrowheads="1" noChangeShapeType="1" noTextEdit="1"/>
                </p:cNvSpPr>
                <p:nvPr/>
              </p:nvSpPr>
              <p:spPr>
                <a:xfrm>
                  <a:off x="6342693" y="5409702"/>
                  <a:ext cx="411457" cy="411457"/>
                </a:xfrm>
                <a:prstGeom prst="ellipse">
                  <a:avLst/>
                </a:prstGeom>
                <a:blipFill>
                  <a:blip r:embed="rId21"/>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102" name="TextBox 101">
              <a:extLst>
                <a:ext uri="{FF2B5EF4-FFF2-40B4-BE49-F238E27FC236}">
                  <a16:creationId xmlns:a16="http://schemas.microsoft.com/office/drawing/2014/main" id="{06B30164-C38A-7944-9099-142BF6B8AE29}"/>
                </a:ext>
              </a:extLst>
            </p:cNvPr>
            <p:cNvSpPr txBox="1"/>
            <p:nvPr/>
          </p:nvSpPr>
          <p:spPr>
            <a:xfrm>
              <a:off x="6358371" y="5881026"/>
              <a:ext cx="544778" cy="378623"/>
            </a:xfrm>
            <a:prstGeom prst="rect">
              <a:avLst/>
            </a:prstGeom>
            <a:noFill/>
          </p:spPr>
          <p:txBody>
            <a:bodyPr wrap="square" rtlCol="0">
              <a:spAutoFit/>
            </a:bodyPr>
            <a:lstStyle/>
            <a:p>
              <a:pPr algn="l" defTabSz="1755648" hangingPunct="1"/>
              <a:r>
                <a:rPr lang="en-US" i="1" kern="1200" dirty="0">
                  <a:solidFill>
                    <a:prstClr val="black"/>
                  </a:solidFill>
                  <a:latin typeface="Times New Roman" charset="0"/>
                  <a:ea typeface="Times New Roman" charset="0"/>
                  <a:cs typeface="Times New Roman" charset="0"/>
                </a:rPr>
                <a:t>l</a:t>
              </a:r>
              <a:r>
                <a:rPr lang="en-US" i="1" kern="1200" dirty="0">
                  <a:solidFill>
                    <a:prstClr val="black"/>
                  </a:solidFill>
                  <a:latin typeface="Arial" charset="0"/>
                  <a:ea typeface="Arial" charset="0"/>
                  <a:cs typeface="Arial" charset="0"/>
                </a:rPr>
                <a:t>-</a:t>
              </a:r>
              <a:r>
                <a:rPr lang="en-US" kern="1200" dirty="0" err="1">
                  <a:solidFill>
                    <a:prstClr val="black"/>
                  </a:solidFill>
                  <a:latin typeface="Arial" charset="0"/>
                  <a:ea typeface="Arial" charset="0"/>
                  <a:cs typeface="Arial" charset="0"/>
                </a:rPr>
                <a:t>th</a:t>
              </a:r>
              <a:endParaRPr lang="en-US" kern="1200" dirty="0">
                <a:solidFill>
                  <a:prstClr val="black"/>
                </a:solidFill>
                <a:latin typeface="Arial" charset="0"/>
                <a:ea typeface="Arial" charset="0"/>
                <a:cs typeface="Arial" charset="0"/>
              </a:endParaRPr>
            </a:p>
          </p:txBody>
        </p:sp>
      </p:grpSp>
      <p:grpSp>
        <p:nvGrpSpPr>
          <p:cNvPr id="8" name="Group 7">
            <a:extLst>
              <a:ext uri="{FF2B5EF4-FFF2-40B4-BE49-F238E27FC236}">
                <a16:creationId xmlns:a16="http://schemas.microsoft.com/office/drawing/2014/main" id="{66C5CC46-AF84-BF4B-948B-114B60A767D3}"/>
              </a:ext>
            </a:extLst>
          </p:cNvPr>
          <p:cNvGrpSpPr/>
          <p:nvPr/>
        </p:nvGrpSpPr>
        <p:grpSpPr>
          <a:xfrm>
            <a:off x="3479313" y="4062480"/>
            <a:ext cx="365452" cy="1684365"/>
            <a:chOff x="3479313" y="4062480"/>
            <a:chExt cx="365452" cy="1684365"/>
          </a:xfrm>
        </p:grpSpPr>
        <p:cxnSp>
          <p:nvCxnSpPr>
            <p:cNvPr id="74" name="Straight Connector 73">
              <a:extLst>
                <a:ext uri="{FF2B5EF4-FFF2-40B4-BE49-F238E27FC236}">
                  <a16:creationId xmlns:a16="http://schemas.microsoft.com/office/drawing/2014/main" id="{57DB40D8-186E-0444-90B3-8CFBBBB15A4B}"/>
                </a:ext>
              </a:extLst>
            </p:cNvPr>
            <p:cNvCxnSpPr/>
            <p:nvPr/>
          </p:nvCxnSpPr>
          <p:spPr>
            <a:xfrm>
              <a:off x="3662039" y="4062480"/>
              <a:ext cx="0" cy="1684365"/>
            </a:xfrm>
            <a:prstGeom prst="line">
              <a:avLst/>
            </a:prstGeom>
            <a:noFill/>
            <a:ln w="19050" cap="flat" cmpd="sng" algn="ctr">
              <a:solidFill>
                <a:sysClr val="windowText" lastClr="000000"/>
              </a:solidFill>
              <a:prstDash val="dash"/>
              <a:miter lim="800000"/>
            </a:ln>
            <a:effectLst/>
          </p:spPr>
        </p:cxnSp>
        <p:sp>
          <p:nvSpPr>
            <p:cNvPr id="103" name="Right Arrow 102">
              <a:extLst>
                <a:ext uri="{FF2B5EF4-FFF2-40B4-BE49-F238E27FC236}">
                  <a16:creationId xmlns:a16="http://schemas.microsoft.com/office/drawing/2014/main" id="{8BA3F005-55BF-7D41-A8BE-95A74F14F24C}"/>
                </a:ext>
              </a:extLst>
            </p:cNvPr>
            <p:cNvSpPr/>
            <p:nvPr/>
          </p:nvSpPr>
          <p:spPr>
            <a:xfrm>
              <a:off x="3479313" y="4866081"/>
              <a:ext cx="365452" cy="128009"/>
            </a:xfrm>
            <a:prstGeom prst="rightArrow">
              <a:avLst/>
            </a:prstGeom>
            <a:pattFill prst="wdUpDiag">
              <a:fgClr>
                <a:srgbClr val="FF0000"/>
              </a:fgClr>
              <a:bgClr>
                <a:sysClr val="window" lastClr="FFFFFF"/>
              </a:bgClr>
            </a:pattFill>
            <a:ln w="12700" cap="flat" cmpd="sng" algn="ctr">
              <a:solidFill>
                <a:srgbClr val="FF0000"/>
              </a:solidFill>
              <a:prstDash val="solid"/>
              <a:miter lim="800000"/>
            </a:ln>
            <a:effectLst/>
          </p:spPr>
          <p:txBody>
            <a:bodyPr rtlCol="0" anchor="ctr"/>
            <a:lstStyle/>
            <a:p>
              <a:pPr marL="0" marR="0" lvl="0" indent="0" defTabSz="1755648"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2350010B-23AA-FE4F-999A-68AF7AE53FC6}"/>
              </a:ext>
            </a:extLst>
          </p:cNvPr>
          <p:cNvGrpSpPr/>
          <p:nvPr/>
        </p:nvGrpSpPr>
        <p:grpSpPr>
          <a:xfrm>
            <a:off x="7927205" y="4087904"/>
            <a:ext cx="1294343" cy="2120917"/>
            <a:chOff x="7927205" y="4087904"/>
            <a:chExt cx="1294343" cy="2120917"/>
          </a:xfrm>
        </p:grpSpPr>
        <p:sp>
          <p:nvSpPr>
            <p:cNvPr id="60" name="Rectangle 59">
              <a:extLst>
                <a:ext uri="{FF2B5EF4-FFF2-40B4-BE49-F238E27FC236}">
                  <a16:creationId xmlns:a16="http://schemas.microsoft.com/office/drawing/2014/main" id="{1CF00CF3-BFD1-3643-A2C2-486E800A1E7C}"/>
                </a:ext>
              </a:extLst>
            </p:cNvPr>
            <p:cNvSpPr/>
            <p:nvPr/>
          </p:nvSpPr>
          <p:spPr>
            <a:xfrm>
              <a:off x="8449424" y="4806379"/>
              <a:ext cx="381950" cy="196697"/>
            </a:xfrm>
            <a:prstGeom prst="rect">
              <a:avLst/>
            </a:prstGeom>
            <a:solidFill>
              <a:srgbClr val="0432FF"/>
            </a:solidFill>
            <a:ln w="12700" cap="flat" cmpd="sng" algn="ctr">
              <a:solidFill>
                <a:sysClr val="windowText" lastClr="000000"/>
              </a:solidFill>
              <a:prstDash val="solid"/>
              <a:miter lim="800000"/>
            </a:ln>
            <a:effectLst/>
          </p:spPr>
          <p:txBody>
            <a:bodyPr rtlCol="0" anchor="ctr"/>
            <a:lstStyle/>
            <a:p>
              <a:pPr marL="0" marR="0" lvl="0" indent="0" defTabSz="1755648"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360557B0-1CDA-0E47-9826-1246AA717554}"/>
                </a:ext>
              </a:extLst>
            </p:cNvPr>
            <p:cNvSpPr txBox="1"/>
            <p:nvPr/>
          </p:nvSpPr>
          <p:spPr>
            <a:xfrm>
              <a:off x="8314172" y="5870267"/>
              <a:ext cx="907376" cy="338554"/>
            </a:xfrm>
            <a:prstGeom prst="rect">
              <a:avLst/>
            </a:prstGeom>
            <a:noFill/>
          </p:spPr>
          <p:txBody>
            <a:bodyPr wrap="square" rtlCol="0">
              <a:spAutoFit/>
            </a:bodyPr>
            <a:lstStyle/>
            <a:p>
              <a:pPr marL="0" marR="0" lvl="0" indent="0" algn="l" defTabSz="1755648"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Arial" charset="0"/>
                  <a:ea typeface="Arial" charset="0"/>
                  <a:cs typeface="Arial" charset="0"/>
                </a:rPr>
                <a:t>Label</a:t>
              </a:r>
            </a:p>
          </p:txBody>
        </p:sp>
        <p:cxnSp>
          <p:nvCxnSpPr>
            <p:cNvPr id="80" name="Straight Connector 79">
              <a:extLst>
                <a:ext uri="{FF2B5EF4-FFF2-40B4-BE49-F238E27FC236}">
                  <a16:creationId xmlns:a16="http://schemas.microsoft.com/office/drawing/2014/main" id="{F944141B-5DC4-9C48-8B33-F364A9B6C03D}"/>
                </a:ext>
              </a:extLst>
            </p:cNvPr>
            <p:cNvCxnSpPr/>
            <p:nvPr/>
          </p:nvCxnSpPr>
          <p:spPr>
            <a:xfrm>
              <a:off x="8088125" y="4087904"/>
              <a:ext cx="0" cy="1684365"/>
            </a:xfrm>
            <a:prstGeom prst="line">
              <a:avLst/>
            </a:prstGeom>
            <a:noFill/>
            <a:ln w="19050" cap="flat" cmpd="sng" algn="ctr">
              <a:solidFill>
                <a:sysClr val="windowText" lastClr="000000"/>
              </a:solidFill>
              <a:prstDash val="dash"/>
              <a:miter lim="800000"/>
            </a:ln>
            <a:effectLst/>
          </p:spPr>
        </p:cxnSp>
        <p:sp>
          <p:nvSpPr>
            <p:cNvPr id="104" name="Right Arrow 103">
              <a:extLst>
                <a:ext uri="{FF2B5EF4-FFF2-40B4-BE49-F238E27FC236}">
                  <a16:creationId xmlns:a16="http://schemas.microsoft.com/office/drawing/2014/main" id="{4DC30CFC-82AA-9142-B60A-B700ACF45F2D}"/>
                </a:ext>
              </a:extLst>
            </p:cNvPr>
            <p:cNvSpPr/>
            <p:nvPr/>
          </p:nvSpPr>
          <p:spPr>
            <a:xfrm>
              <a:off x="7927205" y="4758711"/>
              <a:ext cx="365452" cy="128009"/>
            </a:xfrm>
            <a:prstGeom prst="rightArrow">
              <a:avLst/>
            </a:prstGeom>
            <a:pattFill prst="wdUpDiag">
              <a:fgClr>
                <a:srgbClr val="FF0000"/>
              </a:fgClr>
              <a:bgClr>
                <a:sysClr val="window" lastClr="FFFFFF"/>
              </a:bgClr>
            </a:pattFill>
            <a:ln w="12700" cap="flat" cmpd="sng" algn="ctr">
              <a:solidFill>
                <a:srgbClr val="FF0000"/>
              </a:solidFill>
              <a:prstDash val="solid"/>
              <a:miter lim="800000"/>
            </a:ln>
            <a:effectLst/>
          </p:spPr>
          <p:txBody>
            <a:bodyPr rtlCol="0" anchor="ctr"/>
            <a:lstStyle/>
            <a:p>
              <a:pPr marL="0" marR="0" lvl="0" indent="0" defTabSz="1755648"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5" name="Right Arrow 104">
            <a:extLst>
              <a:ext uri="{FF2B5EF4-FFF2-40B4-BE49-F238E27FC236}">
                <a16:creationId xmlns:a16="http://schemas.microsoft.com/office/drawing/2014/main" id="{EDC6A4BA-0DA9-1A4D-A9B0-3A0CB16D9A17}"/>
              </a:ext>
            </a:extLst>
          </p:cNvPr>
          <p:cNvSpPr/>
          <p:nvPr/>
        </p:nvSpPr>
        <p:spPr>
          <a:xfrm rot="10800000">
            <a:off x="7927205" y="4943801"/>
            <a:ext cx="365452" cy="128009"/>
          </a:xfrm>
          <a:prstGeom prst="rightArrow">
            <a:avLst/>
          </a:prstGeom>
          <a:pattFill prst="wdDnDiag">
            <a:fgClr>
              <a:srgbClr val="00B050"/>
            </a:fgClr>
            <a:bgClr>
              <a:sysClr val="window" lastClr="FFFFFF"/>
            </a:bgClr>
          </a:pattFill>
          <a:ln w="12700" cap="flat" cmpd="sng" algn="ctr">
            <a:solidFill>
              <a:srgbClr val="00B050"/>
            </a:solidFill>
            <a:prstDash val="solid"/>
            <a:miter lim="800000"/>
          </a:ln>
          <a:effectLst/>
        </p:spPr>
        <p:txBody>
          <a:bodyPr rtlCol="0" anchor="ctr"/>
          <a:lstStyle/>
          <a:p>
            <a:pPr marL="0" marR="0" lvl="0" indent="0" defTabSz="1755648"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55545E12-A935-214E-A1A0-23FB2F9D60F8}"/>
              </a:ext>
            </a:extLst>
          </p:cNvPr>
          <p:cNvGrpSpPr/>
          <p:nvPr/>
        </p:nvGrpSpPr>
        <p:grpSpPr>
          <a:xfrm>
            <a:off x="4544378" y="4159945"/>
            <a:ext cx="643846" cy="1468376"/>
            <a:chOff x="4544378" y="4159945"/>
            <a:chExt cx="643846" cy="1468376"/>
          </a:xfrm>
        </p:grpSpPr>
        <p:cxnSp>
          <p:nvCxnSpPr>
            <p:cNvPr id="87" name="Straight Connector 86">
              <a:extLst>
                <a:ext uri="{FF2B5EF4-FFF2-40B4-BE49-F238E27FC236}">
                  <a16:creationId xmlns:a16="http://schemas.microsoft.com/office/drawing/2014/main" id="{1268DBB6-9155-6A49-979A-9D88AA3E696F}"/>
                </a:ext>
              </a:extLst>
            </p:cNvPr>
            <p:cNvCxnSpPr>
              <a:cxnSpLocks/>
            </p:cNvCxnSpPr>
            <p:nvPr/>
          </p:nvCxnSpPr>
          <p:spPr>
            <a:xfrm>
              <a:off x="4555196" y="4672030"/>
              <a:ext cx="624994" cy="0"/>
            </a:xfrm>
            <a:prstGeom prst="line">
              <a:avLst/>
            </a:prstGeom>
            <a:noFill/>
            <a:ln w="25400" cap="flat" cmpd="sng" algn="ctr">
              <a:solidFill>
                <a:srgbClr val="0432FF"/>
              </a:solidFill>
              <a:prstDash val="solid"/>
              <a:miter lim="800000"/>
              <a:headEnd type="none"/>
              <a:tailEnd type="stealth" w="lg" len="lg"/>
            </a:ln>
            <a:effectLst/>
          </p:spPr>
        </p:cxnSp>
        <p:grpSp>
          <p:nvGrpSpPr>
            <p:cNvPr id="5" name="Group 4">
              <a:extLst>
                <a:ext uri="{FF2B5EF4-FFF2-40B4-BE49-F238E27FC236}">
                  <a16:creationId xmlns:a16="http://schemas.microsoft.com/office/drawing/2014/main" id="{0689B209-CCB2-C844-BFAC-30032604533C}"/>
                </a:ext>
              </a:extLst>
            </p:cNvPr>
            <p:cNvGrpSpPr/>
            <p:nvPr/>
          </p:nvGrpSpPr>
          <p:grpSpPr>
            <a:xfrm>
              <a:off x="4544378" y="4159945"/>
              <a:ext cx="643846" cy="1468376"/>
              <a:chOff x="4544378" y="4159945"/>
              <a:chExt cx="643846" cy="1468376"/>
            </a:xfrm>
          </p:grpSpPr>
          <p:cxnSp>
            <p:nvCxnSpPr>
              <p:cNvPr id="86" name="Straight Connector 85">
                <a:extLst>
                  <a:ext uri="{FF2B5EF4-FFF2-40B4-BE49-F238E27FC236}">
                    <a16:creationId xmlns:a16="http://schemas.microsoft.com/office/drawing/2014/main" id="{66203A1E-EEF6-F941-90DB-A81901DD8F6C}"/>
                  </a:ext>
                </a:extLst>
              </p:cNvPr>
              <p:cNvCxnSpPr>
                <a:cxnSpLocks/>
              </p:cNvCxnSpPr>
              <p:nvPr/>
            </p:nvCxnSpPr>
            <p:spPr>
              <a:xfrm>
                <a:off x="4555196" y="4159945"/>
                <a:ext cx="624994" cy="0"/>
              </a:xfrm>
              <a:prstGeom prst="line">
                <a:avLst/>
              </a:prstGeom>
              <a:noFill/>
              <a:ln w="25400" cap="flat" cmpd="sng" algn="ctr">
                <a:solidFill>
                  <a:srgbClr val="0432FF"/>
                </a:solidFill>
                <a:prstDash val="solid"/>
                <a:miter lim="800000"/>
                <a:headEnd type="none"/>
                <a:tailEnd type="stealth" w="lg" len="lg"/>
              </a:ln>
              <a:effectLst/>
            </p:spPr>
          </p:cxnSp>
          <p:cxnSp>
            <p:nvCxnSpPr>
              <p:cNvPr id="88" name="Straight Connector 87">
                <a:extLst>
                  <a:ext uri="{FF2B5EF4-FFF2-40B4-BE49-F238E27FC236}">
                    <a16:creationId xmlns:a16="http://schemas.microsoft.com/office/drawing/2014/main" id="{F1058927-41CB-974C-AB39-A29BE5E08255}"/>
                  </a:ext>
                </a:extLst>
              </p:cNvPr>
              <p:cNvCxnSpPr>
                <a:cxnSpLocks/>
              </p:cNvCxnSpPr>
              <p:nvPr/>
            </p:nvCxnSpPr>
            <p:spPr>
              <a:xfrm>
                <a:off x="4555196" y="5138353"/>
                <a:ext cx="624994" cy="0"/>
              </a:xfrm>
              <a:prstGeom prst="line">
                <a:avLst/>
              </a:prstGeom>
              <a:noFill/>
              <a:ln w="25400" cap="flat" cmpd="sng" algn="ctr">
                <a:solidFill>
                  <a:srgbClr val="0432FF"/>
                </a:solidFill>
                <a:prstDash val="solid"/>
                <a:miter lim="800000"/>
                <a:headEnd type="none"/>
                <a:tailEnd type="stealth" w="lg" len="lg"/>
              </a:ln>
              <a:effectLst/>
            </p:spPr>
          </p:cxnSp>
          <p:cxnSp>
            <p:nvCxnSpPr>
              <p:cNvPr id="89" name="Straight Connector 88">
                <a:extLst>
                  <a:ext uri="{FF2B5EF4-FFF2-40B4-BE49-F238E27FC236}">
                    <a16:creationId xmlns:a16="http://schemas.microsoft.com/office/drawing/2014/main" id="{95E74A5C-3F82-9540-8EF6-4CE08D4E7E40}"/>
                  </a:ext>
                </a:extLst>
              </p:cNvPr>
              <p:cNvCxnSpPr>
                <a:cxnSpLocks/>
              </p:cNvCxnSpPr>
              <p:nvPr/>
            </p:nvCxnSpPr>
            <p:spPr>
              <a:xfrm>
                <a:off x="4562245" y="5628321"/>
                <a:ext cx="624994" cy="0"/>
              </a:xfrm>
              <a:prstGeom prst="line">
                <a:avLst/>
              </a:prstGeom>
              <a:noFill/>
              <a:ln w="25400" cap="flat" cmpd="sng" algn="ctr">
                <a:solidFill>
                  <a:srgbClr val="0432FF"/>
                </a:solidFill>
                <a:prstDash val="solid"/>
                <a:miter lim="800000"/>
                <a:headEnd type="none"/>
                <a:tailEnd type="stealth" w="lg" len="lg"/>
              </a:ln>
              <a:effectLst/>
            </p:spPr>
          </p:cxnSp>
          <p:cxnSp>
            <p:nvCxnSpPr>
              <p:cNvPr id="90" name="Straight Connector 89">
                <a:extLst>
                  <a:ext uri="{FF2B5EF4-FFF2-40B4-BE49-F238E27FC236}">
                    <a16:creationId xmlns:a16="http://schemas.microsoft.com/office/drawing/2014/main" id="{6E72E655-4CF5-AF4A-8046-879CC8F8A3E9}"/>
                  </a:ext>
                </a:extLst>
              </p:cNvPr>
              <p:cNvCxnSpPr>
                <a:cxnSpLocks/>
              </p:cNvCxnSpPr>
              <p:nvPr/>
            </p:nvCxnSpPr>
            <p:spPr>
              <a:xfrm>
                <a:off x="4555196" y="4220205"/>
                <a:ext cx="624994" cy="362438"/>
              </a:xfrm>
              <a:prstGeom prst="line">
                <a:avLst/>
              </a:prstGeom>
              <a:noFill/>
              <a:ln w="25400" cap="flat" cmpd="sng" algn="ctr">
                <a:solidFill>
                  <a:srgbClr val="0432FF"/>
                </a:solidFill>
                <a:prstDash val="solid"/>
                <a:miter lim="800000"/>
                <a:headEnd type="none"/>
                <a:tailEnd type="stealth" w="lg" len="lg"/>
              </a:ln>
              <a:effectLst/>
            </p:spPr>
          </p:cxnSp>
          <p:cxnSp>
            <p:nvCxnSpPr>
              <p:cNvPr id="91" name="Straight Connector 90">
                <a:extLst>
                  <a:ext uri="{FF2B5EF4-FFF2-40B4-BE49-F238E27FC236}">
                    <a16:creationId xmlns:a16="http://schemas.microsoft.com/office/drawing/2014/main" id="{72537B45-C8C3-7947-95CF-8BFDBB88C078}"/>
                  </a:ext>
                </a:extLst>
              </p:cNvPr>
              <p:cNvCxnSpPr>
                <a:cxnSpLocks/>
              </p:cNvCxnSpPr>
              <p:nvPr/>
            </p:nvCxnSpPr>
            <p:spPr>
              <a:xfrm>
                <a:off x="4544378" y="4738511"/>
                <a:ext cx="635811" cy="794607"/>
              </a:xfrm>
              <a:prstGeom prst="line">
                <a:avLst/>
              </a:prstGeom>
              <a:noFill/>
              <a:ln w="25400" cap="flat" cmpd="sng" algn="ctr">
                <a:solidFill>
                  <a:srgbClr val="0432FF"/>
                </a:solidFill>
                <a:prstDash val="solid"/>
                <a:miter lim="800000"/>
                <a:headEnd type="none"/>
                <a:tailEnd type="stealth" w="lg" len="lg"/>
              </a:ln>
              <a:effectLst/>
            </p:spPr>
          </p:cxnSp>
          <p:cxnSp>
            <p:nvCxnSpPr>
              <p:cNvPr id="92" name="Straight Connector 91">
                <a:extLst>
                  <a:ext uri="{FF2B5EF4-FFF2-40B4-BE49-F238E27FC236}">
                    <a16:creationId xmlns:a16="http://schemas.microsoft.com/office/drawing/2014/main" id="{3B182B25-5D36-764D-A40D-9401CE70ED7C}"/>
                  </a:ext>
                </a:extLst>
              </p:cNvPr>
              <p:cNvCxnSpPr>
                <a:cxnSpLocks/>
              </p:cNvCxnSpPr>
              <p:nvPr/>
            </p:nvCxnSpPr>
            <p:spPr>
              <a:xfrm>
                <a:off x="4555196" y="5218593"/>
                <a:ext cx="624994" cy="362438"/>
              </a:xfrm>
              <a:prstGeom prst="line">
                <a:avLst/>
              </a:prstGeom>
              <a:noFill/>
              <a:ln w="25400" cap="flat" cmpd="sng" algn="ctr">
                <a:solidFill>
                  <a:srgbClr val="0432FF"/>
                </a:solidFill>
                <a:prstDash val="solid"/>
                <a:miter lim="800000"/>
                <a:headEnd type="none"/>
                <a:tailEnd type="stealth" w="lg" len="lg"/>
              </a:ln>
              <a:effectLst/>
            </p:spPr>
          </p:cxnSp>
          <p:cxnSp>
            <p:nvCxnSpPr>
              <p:cNvPr id="106" name="Straight Connector 105">
                <a:extLst>
                  <a:ext uri="{FF2B5EF4-FFF2-40B4-BE49-F238E27FC236}">
                    <a16:creationId xmlns:a16="http://schemas.microsoft.com/office/drawing/2014/main" id="{6F42EF38-5767-1C45-B464-DDE8943F65E0}"/>
                  </a:ext>
                </a:extLst>
              </p:cNvPr>
              <p:cNvCxnSpPr>
                <a:cxnSpLocks/>
              </p:cNvCxnSpPr>
              <p:nvPr/>
            </p:nvCxnSpPr>
            <p:spPr>
              <a:xfrm>
                <a:off x="4552413" y="4283563"/>
                <a:ext cx="635811" cy="794607"/>
              </a:xfrm>
              <a:prstGeom prst="line">
                <a:avLst/>
              </a:prstGeom>
              <a:noFill/>
              <a:ln w="25400" cap="flat" cmpd="sng" algn="ctr">
                <a:solidFill>
                  <a:srgbClr val="0432FF"/>
                </a:solidFill>
                <a:prstDash val="solid"/>
                <a:miter lim="800000"/>
                <a:headEnd type="none"/>
                <a:tailEnd type="stealth" w="lg" len="lg"/>
              </a:ln>
              <a:effectLst/>
            </p:spPr>
          </p:cxnSp>
        </p:grpSp>
      </p:gr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34BC0F2-6CED-2549-A9A3-C625364E1022}"/>
                  </a:ext>
                </a:extLst>
              </p:cNvPr>
              <p:cNvSpPr txBox="1"/>
              <p:nvPr/>
            </p:nvSpPr>
            <p:spPr>
              <a:xfrm>
                <a:off x="4508739" y="3558546"/>
                <a:ext cx="544778" cy="392964"/>
              </a:xfrm>
              <a:prstGeom prst="rect">
                <a:avLst/>
              </a:prstGeom>
              <a:noFill/>
            </p:spPr>
            <p:txBody>
              <a:bodyPr wrap="square" rtlCol="0">
                <a:spAutoFit/>
              </a:bodyPr>
              <a:lstStyle/>
              <a:p>
                <a:pPr algn="l" defTabSz="1755648" hangingPunct="1"/>
                <a14:m>
                  <m:oMathPara xmlns:m="http://schemas.openxmlformats.org/officeDocument/2006/math">
                    <m:oMathParaPr>
                      <m:jc m:val="centerGroup"/>
                    </m:oMathParaPr>
                    <m:oMath xmlns:m="http://schemas.openxmlformats.org/officeDocument/2006/math">
                      <m:sSubSup>
                        <m:sSubSupPr>
                          <m:ctrlPr>
                            <a:rPr lang="en-US" i="1" kern="1200" smtClean="0">
                              <a:solidFill>
                                <a:prstClr val="black"/>
                              </a:solidFill>
                              <a:latin typeface="Cambria Math" panose="02040503050406030204" pitchFamily="18" charset="0"/>
                              <a:ea typeface="+mn-ea"/>
                              <a:cs typeface="+mn-cs"/>
                            </a:rPr>
                          </m:ctrlPr>
                        </m:sSubSupPr>
                        <m:e>
                          <m:r>
                            <a:rPr lang="en-US" i="1" kern="1200" smtClean="0">
                              <a:solidFill>
                                <a:prstClr val="black"/>
                              </a:solidFill>
                              <a:latin typeface="Cambria Math" charset="0"/>
                              <a:ea typeface="+mn-ea"/>
                              <a:cs typeface="+mn-cs"/>
                            </a:rPr>
                            <m:t>𝑊</m:t>
                          </m:r>
                        </m:e>
                        <m:sub>
                          <m:r>
                            <a:rPr lang="en-US" i="1" kern="1200">
                              <a:solidFill>
                                <a:prstClr val="black"/>
                              </a:solidFill>
                              <a:latin typeface="Cambria Math" charset="0"/>
                              <a:ea typeface="+mn-ea"/>
                              <a:cs typeface="+mn-cs"/>
                            </a:rPr>
                            <m:t>1</m:t>
                          </m:r>
                        </m:sub>
                        <m:sup>
                          <m:r>
                            <a:rPr lang="en-US" i="1" kern="1200">
                              <a:solidFill>
                                <a:prstClr val="black"/>
                              </a:solidFill>
                              <a:latin typeface="Cambria Math" charset="0"/>
                              <a:ea typeface="+mn-ea"/>
                              <a:cs typeface="+mn-cs"/>
                            </a:rPr>
                            <m:t>𝑖</m:t>
                          </m:r>
                        </m:sup>
                      </m:sSubSup>
                    </m:oMath>
                  </m:oMathPara>
                </a14:m>
                <a:endParaRPr lang="en-US" kern="1200" dirty="0">
                  <a:solidFill>
                    <a:prstClr val="black"/>
                  </a:solidFill>
                  <a:latin typeface="Calibri" panose="020F0502020204030204"/>
                  <a:ea typeface="+mn-ea"/>
                  <a:cs typeface="+mn-cs"/>
                </a:endParaRPr>
              </a:p>
            </p:txBody>
          </p:sp>
        </mc:Choice>
        <mc:Fallback xmlns="">
          <p:sp>
            <p:nvSpPr>
              <p:cNvPr id="107" name="TextBox 106">
                <a:extLst>
                  <a:ext uri="{FF2B5EF4-FFF2-40B4-BE49-F238E27FC236}">
                    <a16:creationId xmlns:a16="http://schemas.microsoft.com/office/drawing/2014/main" id="{E34BC0F2-6CED-2549-A9A3-C625364E1022}"/>
                  </a:ext>
                </a:extLst>
              </p:cNvPr>
              <p:cNvSpPr txBox="1">
                <a:spLocks noRot="1" noChangeAspect="1" noMove="1" noResize="1" noEditPoints="1" noAdjustHandles="1" noChangeArrowheads="1" noChangeShapeType="1" noTextEdit="1"/>
              </p:cNvSpPr>
              <p:nvPr/>
            </p:nvSpPr>
            <p:spPr>
              <a:xfrm>
                <a:off x="4508739" y="3558546"/>
                <a:ext cx="544778" cy="392964"/>
              </a:xfrm>
              <a:prstGeom prst="rect">
                <a:avLst/>
              </a:prstGeom>
              <a:blipFill>
                <a:blip r:embed="rId22"/>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03BBACB-3B32-854B-810E-A663562B5C71}"/>
              </a:ext>
            </a:extLst>
          </p:cNvPr>
          <p:cNvGrpSpPr/>
          <p:nvPr/>
        </p:nvGrpSpPr>
        <p:grpSpPr>
          <a:xfrm>
            <a:off x="6719898" y="3614645"/>
            <a:ext cx="639614" cy="1963433"/>
            <a:chOff x="6719898" y="3614645"/>
            <a:chExt cx="639614" cy="1963433"/>
          </a:xfrm>
        </p:grpSpPr>
        <p:cxnSp>
          <p:nvCxnSpPr>
            <p:cNvPr id="98" name="Straight Connector 97">
              <a:extLst>
                <a:ext uri="{FF2B5EF4-FFF2-40B4-BE49-F238E27FC236}">
                  <a16:creationId xmlns:a16="http://schemas.microsoft.com/office/drawing/2014/main" id="{B9CEAA32-BDDE-6443-AB9C-5A6793EBE8AD}"/>
                </a:ext>
              </a:extLst>
            </p:cNvPr>
            <p:cNvCxnSpPr/>
            <p:nvPr/>
          </p:nvCxnSpPr>
          <p:spPr>
            <a:xfrm>
              <a:off x="6791980" y="4282095"/>
              <a:ext cx="567532" cy="506277"/>
            </a:xfrm>
            <a:prstGeom prst="line">
              <a:avLst/>
            </a:prstGeom>
            <a:noFill/>
            <a:ln w="25400" cap="flat" cmpd="sng" algn="ctr">
              <a:solidFill>
                <a:srgbClr val="0432FF"/>
              </a:solidFill>
              <a:prstDash val="solid"/>
              <a:miter lim="800000"/>
              <a:headEnd type="none"/>
              <a:tailEnd type="stealth" w="lg" len="lg"/>
            </a:ln>
            <a:effectLst/>
          </p:spPr>
        </p:cxnSp>
        <p:cxnSp>
          <p:nvCxnSpPr>
            <p:cNvPr id="99" name="Straight Connector 98">
              <a:extLst>
                <a:ext uri="{FF2B5EF4-FFF2-40B4-BE49-F238E27FC236}">
                  <a16:creationId xmlns:a16="http://schemas.microsoft.com/office/drawing/2014/main" id="{E53D4442-886A-E54B-AACE-019426E2144B}"/>
                </a:ext>
              </a:extLst>
            </p:cNvPr>
            <p:cNvCxnSpPr/>
            <p:nvPr/>
          </p:nvCxnSpPr>
          <p:spPr>
            <a:xfrm>
              <a:off x="6818513" y="4708955"/>
              <a:ext cx="503169" cy="145593"/>
            </a:xfrm>
            <a:prstGeom prst="line">
              <a:avLst/>
            </a:prstGeom>
            <a:noFill/>
            <a:ln w="25400" cap="flat" cmpd="sng" algn="ctr">
              <a:solidFill>
                <a:srgbClr val="0432FF"/>
              </a:solidFill>
              <a:prstDash val="solid"/>
              <a:miter lim="800000"/>
              <a:headEnd type="none"/>
              <a:tailEnd type="stealth" w="lg" len="lg"/>
            </a:ln>
            <a:effectLst/>
          </p:spPr>
        </p:cxnSp>
        <p:cxnSp>
          <p:nvCxnSpPr>
            <p:cNvPr id="100" name="Straight Connector 99">
              <a:extLst>
                <a:ext uri="{FF2B5EF4-FFF2-40B4-BE49-F238E27FC236}">
                  <a16:creationId xmlns:a16="http://schemas.microsoft.com/office/drawing/2014/main" id="{8068DD98-9E19-FC47-B9D8-B2E8E10EF176}"/>
                </a:ext>
              </a:extLst>
            </p:cNvPr>
            <p:cNvCxnSpPr/>
            <p:nvPr/>
          </p:nvCxnSpPr>
          <p:spPr>
            <a:xfrm flipV="1">
              <a:off x="6818513" y="4943736"/>
              <a:ext cx="503169" cy="205729"/>
            </a:xfrm>
            <a:prstGeom prst="line">
              <a:avLst/>
            </a:prstGeom>
            <a:noFill/>
            <a:ln w="25400" cap="flat" cmpd="sng" algn="ctr">
              <a:solidFill>
                <a:srgbClr val="0432FF"/>
              </a:solidFill>
              <a:prstDash val="solid"/>
              <a:miter lim="800000"/>
              <a:headEnd type="none"/>
              <a:tailEnd type="stealth" w="lg" len="lg"/>
            </a:ln>
            <a:effectLst/>
          </p:spPr>
        </p:cxnSp>
        <p:cxnSp>
          <p:nvCxnSpPr>
            <p:cNvPr id="101" name="Straight Connector 100">
              <a:extLst>
                <a:ext uri="{FF2B5EF4-FFF2-40B4-BE49-F238E27FC236}">
                  <a16:creationId xmlns:a16="http://schemas.microsoft.com/office/drawing/2014/main" id="{74BD70F4-1F3A-1345-81AA-D7B1057080DD}"/>
                </a:ext>
              </a:extLst>
            </p:cNvPr>
            <p:cNvCxnSpPr/>
            <p:nvPr/>
          </p:nvCxnSpPr>
          <p:spPr>
            <a:xfrm flipV="1">
              <a:off x="6818513" y="5046600"/>
              <a:ext cx="523444" cy="531478"/>
            </a:xfrm>
            <a:prstGeom prst="line">
              <a:avLst/>
            </a:prstGeom>
            <a:noFill/>
            <a:ln w="25400" cap="flat" cmpd="sng" algn="ctr">
              <a:solidFill>
                <a:srgbClr val="0432FF"/>
              </a:solidFill>
              <a:prstDash val="solid"/>
              <a:miter lim="800000"/>
              <a:headEnd type="none"/>
              <a:tailEnd type="stealth" w="lg" len="lg"/>
            </a:ln>
            <a:effectLst/>
          </p:spPr>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33499421-06AC-7044-B373-BDDEB0AD16F5}"/>
                    </a:ext>
                  </a:extLst>
                </p:cNvPr>
                <p:cNvSpPr txBox="1"/>
                <p:nvPr/>
              </p:nvSpPr>
              <p:spPr>
                <a:xfrm>
                  <a:off x="6719898" y="3614645"/>
                  <a:ext cx="544778" cy="378623"/>
                </a:xfrm>
                <a:prstGeom prst="rect">
                  <a:avLst/>
                </a:prstGeom>
                <a:noFill/>
              </p:spPr>
              <p:txBody>
                <a:bodyPr wrap="square" rtlCol="0">
                  <a:spAutoFit/>
                </a:bodyPr>
                <a:lstStyle/>
                <a:p>
                  <a:pPr algn="l" defTabSz="1755648" hangingPunct="1"/>
                  <a14:m>
                    <m:oMathPara xmlns:m="http://schemas.openxmlformats.org/officeDocument/2006/math">
                      <m:oMathParaPr>
                        <m:jc m:val="centerGroup"/>
                      </m:oMathParaPr>
                      <m:oMath xmlns:m="http://schemas.openxmlformats.org/officeDocument/2006/math">
                        <m:sSub>
                          <m:sSubPr>
                            <m:ctrlPr>
                              <a:rPr lang="en-US" i="1" kern="1200" smtClean="0">
                                <a:solidFill>
                                  <a:prstClr val="black"/>
                                </a:solidFill>
                                <a:latin typeface="Cambria Math" panose="02040503050406030204" pitchFamily="18" charset="0"/>
                                <a:ea typeface="+mn-ea"/>
                                <a:cs typeface="+mn-cs"/>
                              </a:rPr>
                            </m:ctrlPr>
                          </m:sSubPr>
                          <m:e>
                            <m:r>
                              <a:rPr lang="en-US" i="1" kern="1200" smtClean="0">
                                <a:solidFill>
                                  <a:prstClr val="black"/>
                                </a:solidFill>
                                <a:latin typeface="Cambria Math" charset="0"/>
                                <a:ea typeface="+mn-ea"/>
                                <a:cs typeface="+mn-cs"/>
                              </a:rPr>
                              <m:t>𝑊</m:t>
                            </m:r>
                          </m:e>
                          <m:sub>
                            <m:r>
                              <a:rPr lang="en-US" i="1" kern="1200" smtClean="0">
                                <a:solidFill>
                                  <a:prstClr val="black"/>
                                </a:solidFill>
                                <a:latin typeface="Cambria Math" charset="0"/>
                                <a:ea typeface="+mn-ea"/>
                                <a:cs typeface="+mn-cs"/>
                              </a:rPr>
                              <m:t>2</m:t>
                            </m:r>
                          </m:sub>
                        </m:sSub>
                      </m:oMath>
                    </m:oMathPara>
                  </a14:m>
                  <a:endParaRPr lang="en-US" kern="1200" dirty="0">
                    <a:solidFill>
                      <a:prstClr val="black"/>
                    </a:solidFill>
                    <a:latin typeface="Calibri" panose="020F0502020204030204"/>
                    <a:ea typeface="+mn-ea"/>
                    <a:cs typeface="+mn-cs"/>
                  </a:endParaRPr>
                </a:p>
              </p:txBody>
            </p:sp>
          </mc:Choice>
          <mc:Fallback xmlns="">
            <p:sp>
              <p:nvSpPr>
                <p:cNvPr id="108" name="TextBox 107">
                  <a:extLst>
                    <a:ext uri="{FF2B5EF4-FFF2-40B4-BE49-F238E27FC236}">
                      <a16:creationId xmlns:a16="http://schemas.microsoft.com/office/drawing/2014/main" id="{33499421-06AC-7044-B373-BDDEB0AD16F5}"/>
                    </a:ext>
                  </a:extLst>
                </p:cNvPr>
                <p:cNvSpPr txBox="1">
                  <a:spLocks noRot="1" noChangeAspect="1" noMove="1" noResize="1" noEditPoints="1" noAdjustHandles="1" noChangeArrowheads="1" noChangeShapeType="1" noTextEdit="1"/>
                </p:cNvSpPr>
                <p:nvPr/>
              </p:nvSpPr>
              <p:spPr>
                <a:xfrm>
                  <a:off x="6719898" y="3614645"/>
                  <a:ext cx="544778" cy="378623"/>
                </a:xfrm>
                <a:prstGeom prst="rect">
                  <a:avLst/>
                </a:prstGeom>
                <a:blipFill>
                  <a:blip r:embed="rId23"/>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FCA41EBE-19FA-3444-8499-47563EE4E8FA}"/>
              </a:ext>
            </a:extLst>
          </p:cNvPr>
          <p:cNvGrpSpPr/>
          <p:nvPr/>
        </p:nvGrpSpPr>
        <p:grpSpPr>
          <a:xfrm>
            <a:off x="4409528" y="3867500"/>
            <a:ext cx="687665" cy="1985172"/>
            <a:chOff x="4409528" y="3867500"/>
            <a:chExt cx="687665" cy="1985172"/>
          </a:xfrm>
        </p:grpSpPr>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7A0B6727-0FC0-A448-AC5E-B4894A396281}"/>
                    </a:ext>
                  </a:extLst>
                </p:cNvPr>
                <p:cNvSpPr txBox="1"/>
                <p:nvPr/>
              </p:nvSpPr>
              <p:spPr>
                <a:xfrm>
                  <a:off x="4688894" y="3867500"/>
                  <a:ext cx="393252"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11</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4" name="TextBox 123">
                  <a:extLst>
                    <a:ext uri="{FF2B5EF4-FFF2-40B4-BE49-F238E27FC236}">
                      <a16:creationId xmlns:a16="http://schemas.microsoft.com/office/drawing/2014/main" id="{7A0B6727-0FC0-A448-AC5E-B4894A396281}"/>
                    </a:ext>
                  </a:extLst>
                </p:cNvPr>
                <p:cNvSpPr txBox="1">
                  <a:spLocks noRot="1" noChangeAspect="1" noMove="1" noResize="1" noEditPoints="1" noAdjustHandles="1" noChangeArrowheads="1" noChangeShapeType="1" noTextEdit="1"/>
                </p:cNvSpPr>
                <p:nvPr/>
              </p:nvSpPr>
              <p:spPr>
                <a:xfrm>
                  <a:off x="4688894" y="3867500"/>
                  <a:ext cx="393252" cy="275362"/>
                </a:xfrm>
                <a:prstGeom prst="rect">
                  <a:avLst/>
                </a:prstGeom>
                <a:blipFill>
                  <a:blip r:embed="rId24"/>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01B8FBA1-11B1-0849-BFA7-CC8ACEE1585D}"/>
                    </a:ext>
                  </a:extLst>
                </p:cNvPr>
                <p:cNvSpPr txBox="1"/>
                <p:nvPr/>
              </p:nvSpPr>
              <p:spPr>
                <a:xfrm>
                  <a:off x="4703941" y="4116692"/>
                  <a:ext cx="393252"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12</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5" name="TextBox 124">
                  <a:extLst>
                    <a:ext uri="{FF2B5EF4-FFF2-40B4-BE49-F238E27FC236}">
                      <a16:creationId xmlns:a16="http://schemas.microsoft.com/office/drawing/2014/main" id="{01B8FBA1-11B1-0849-BFA7-CC8ACEE1585D}"/>
                    </a:ext>
                  </a:extLst>
                </p:cNvPr>
                <p:cNvSpPr txBox="1">
                  <a:spLocks noRot="1" noChangeAspect="1" noMove="1" noResize="1" noEditPoints="1" noAdjustHandles="1" noChangeArrowheads="1" noChangeShapeType="1" noTextEdit="1"/>
                </p:cNvSpPr>
                <p:nvPr/>
              </p:nvSpPr>
              <p:spPr>
                <a:xfrm>
                  <a:off x="4703941" y="4116692"/>
                  <a:ext cx="393252" cy="275362"/>
                </a:xfrm>
                <a:prstGeom prst="rect">
                  <a:avLst/>
                </a:prstGeom>
                <a:blipFill>
                  <a:blip r:embed="rId25"/>
                  <a:stretch>
                    <a:fillRect l="-312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541D8BB0-FC96-7940-A823-FCCA675D9454}"/>
                    </a:ext>
                  </a:extLst>
                </p:cNvPr>
                <p:cNvSpPr txBox="1"/>
                <p:nvPr/>
              </p:nvSpPr>
              <p:spPr>
                <a:xfrm>
                  <a:off x="4693342" y="4351993"/>
                  <a:ext cx="393252"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13</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6" name="TextBox 125">
                  <a:extLst>
                    <a:ext uri="{FF2B5EF4-FFF2-40B4-BE49-F238E27FC236}">
                      <a16:creationId xmlns:a16="http://schemas.microsoft.com/office/drawing/2014/main" id="{541D8BB0-FC96-7940-A823-FCCA675D9454}"/>
                    </a:ext>
                  </a:extLst>
                </p:cNvPr>
                <p:cNvSpPr txBox="1">
                  <a:spLocks noRot="1" noChangeAspect="1" noMove="1" noResize="1" noEditPoints="1" noAdjustHandles="1" noChangeArrowheads="1" noChangeShapeType="1" noTextEdit="1"/>
                </p:cNvSpPr>
                <p:nvPr/>
              </p:nvSpPr>
              <p:spPr>
                <a:xfrm>
                  <a:off x="4693342" y="4351993"/>
                  <a:ext cx="393252" cy="275362"/>
                </a:xfrm>
                <a:prstGeom prst="rect">
                  <a:avLst/>
                </a:prstGeom>
                <a:blipFill>
                  <a:blip r:embed="rId26"/>
                  <a:stretch>
                    <a:fillRect l="-312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6DFA83E-A911-A54D-8837-67A94ECD636F}"/>
                    </a:ext>
                  </a:extLst>
                </p:cNvPr>
                <p:cNvSpPr txBox="1"/>
                <p:nvPr/>
              </p:nvSpPr>
              <p:spPr>
                <a:xfrm>
                  <a:off x="4409528" y="4444381"/>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22</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7" name="TextBox 126">
                  <a:extLst>
                    <a:ext uri="{FF2B5EF4-FFF2-40B4-BE49-F238E27FC236}">
                      <a16:creationId xmlns:a16="http://schemas.microsoft.com/office/drawing/2014/main" id="{A6DFA83E-A911-A54D-8837-67A94ECD636F}"/>
                    </a:ext>
                  </a:extLst>
                </p:cNvPr>
                <p:cNvSpPr txBox="1">
                  <a:spLocks noRot="1" noChangeAspect="1" noMove="1" noResize="1" noEditPoints="1" noAdjustHandles="1" noChangeArrowheads="1" noChangeShapeType="1" noTextEdit="1"/>
                </p:cNvSpPr>
                <p:nvPr/>
              </p:nvSpPr>
              <p:spPr>
                <a:xfrm>
                  <a:off x="4409528" y="4444381"/>
                  <a:ext cx="398558" cy="275362"/>
                </a:xfrm>
                <a:prstGeom prst="rect">
                  <a:avLst/>
                </a:prstGeom>
                <a:blipFill>
                  <a:blip r:embed="rId27"/>
                  <a:stretch>
                    <a:fillRect l="-312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0EA7D91-6BE3-4245-A4CD-B96A6665B88D}"/>
                    </a:ext>
                  </a:extLst>
                </p:cNvPr>
                <p:cNvSpPr txBox="1"/>
                <p:nvPr/>
              </p:nvSpPr>
              <p:spPr>
                <a:xfrm>
                  <a:off x="4511051" y="4717922"/>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24</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8" name="TextBox 127">
                  <a:extLst>
                    <a:ext uri="{FF2B5EF4-FFF2-40B4-BE49-F238E27FC236}">
                      <a16:creationId xmlns:a16="http://schemas.microsoft.com/office/drawing/2014/main" id="{00EA7D91-6BE3-4245-A4CD-B96A6665B88D}"/>
                    </a:ext>
                  </a:extLst>
                </p:cNvPr>
                <p:cNvSpPr txBox="1">
                  <a:spLocks noRot="1" noChangeAspect="1" noMove="1" noResize="1" noEditPoints="1" noAdjustHandles="1" noChangeArrowheads="1" noChangeShapeType="1" noTextEdit="1"/>
                </p:cNvSpPr>
                <p:nvPr/>
              </p:nvSpPr>
              <p:spPr>
                <a:xfrm>
                  <a:off x="4511051" y="4717922"/>
                  <a:ext cx="398558" cy="275362"/>
                </a:xfrm>
                <a:prstGeom prst="rect">
                  <a:avLst/>
                </a:prstGeom>
                <a:blipFill>
                  <a:blip r:embed="rId28"/>
                  <a:stretch>
                    <a:fillRect l="-312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7B8CEDA2-696B-FA43-817D-1B0E491C3826}"/>
                    </a:ext>
                  </a:extLst>
                </p:cNvPr>
                <p:cNvSpPr txBox="1"/>
                <p:nvPr/>
              </p:nvSpPr>
              <p:spPr>
                <a:xfrm>
                  <a:off x="4510179" y="4953259"/>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33</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29" name="TextBox 128">
                  <a:extLst>
                    <a:ext uri="{FF2B5EF4-FFF2-40B4-BE49-F238E27FC236}">
                      <a16:creationId xmlns:a16="http://schemas.microsoft.com/office/drawing/2014/main" id="{7B8CEDA2-696B-FA43-817D-1B0E491C3826}"/>
                    </a:ext>
                  </a:extLst>
                </p:cNvPr>
                <p:cNvSpPr txBox="1">
                  <a:spLocks noRot="1" noChangeAspect="1" noMove="1" noResize="1" noEditPoints="1" noAdjustHandles="1" noChangeArrowheads="1" noChangeShapeType="1" noTextEdit="1"/>
                </p:cNvSpPr>
                <p:nvPr/>
              </p:nvSpPr>
              <p:spPr>
                <a:xfrm>
                  <a:off x="4510179" y="4953259"/>
                  <a:ext cx="398558" cy="275362"/>
                </a:xfrm>
                <a:prstGeom prst="rect">
                  <a:avLst/>
                </a:prstGeom>
                <a:blipFill>
                  <a:blip r:embed="rId29"/>
                  <a:stretch>
                    <a:fillRect l="-312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4376D13-3EAB-7D4C-BB0D-191F4E10B79B}"/>
                    </a:ext>
                  </a:extLst>
                </p:cNvPr>
                <p:cNvSpPr txBox="1"/>
                <p:nvPr/>
              </p:nvSpPr>
              <p:spPr>
                <a:xfrm>
                  <a:off x="4515090" y="5228018"/>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34</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30" name="TextBox 129">
                  <a:extLst>
                    <a:ext uri="{FF2B5EF4-FFF2-40B4-BE49-F238E27FC236}">
                      <a16:creationId xmlns:a16="http://schemas.microsoft.com/office/drawing/2014/main" id="{F4376D13-3EAB-7D4C-BB0D-191F4E10B79B}"/>
                    </a:ext>
                  </a:extLst>
                </p:cNvPr>
                <p:cNvSpPr txBox="1">
                  <a:spLocks noRot="1" noChangeAspect="1" noMove="1" noResize="1" noEditPoints="1" noAdjustHandles="1" noChangeArrowheads="1" noChangeShapeType="1" noTextEdit="1"/>
                </p:cNvSpPr>
                <p:nvPr/>
              </p:nvSpPr>
              <p:spPr>
                <a:xfrm>
                  <a:off x="4515090" y="5228018"/>
                  <a:ext cx="398558" cy="275362"/>
                </a:xfrm>
                <a:prstGeom prst="rect">
                  <a:avLst/>
                </a:prstGeom>
                <a:blipFill>
                  <a:blip r:embed="rId30"/>
                  <a:stretch>
                    <a:fillRect l="-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51635129-8BD5-304F-821A-F210B5270D62}"/>
                    </a:ext>
                  </a:extLst>
                </p:cNvPr>
                <p:cNvSpPr txBox="1"/>
                <p:nvPr/>
              </p:nvSpPr>
              <p:spPr>
                <a:xfrm>
                  <a:off x="4523742" y="5577310"/>
                  <a:ext cx="398558" cy="275362"/>
                </a:xfrm>
                <a:prstGeom prst="rect">
                  <a:avLst/>
                </a:prstGeom>
                <a:noFill/>
              </p:spPr>
              <p:txBody>
                <a:bodyPr wrap="none" lIns="0" tIns="0" rIns="0" bIns="0"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altLang="zh-CN" i="1" kern="1200" smtClean="0">
                                <a:solidFill>
                                  <a:srgbClr val="F79646">
                                    <a:lumMod val="75000"/>
                                  </a:srgbClr>
                                </a:solidFill>
                                <a:latin typeface="Cambria Math" panose="02040503050406030204" pitchFamily="18" charset="0"/>
                                <a:cs typeface="+mn-cs"/>
                              </a:rPr>
                            </m:ctrlPr>
                          </m:sSubPr>
                          <m:e>
                            <m:r>
                              <a:rPr lang="en-US" altLang="zh-CN" i="1" kern="1200" smtClean="0">
                                <a:solidFill>
                                  <a:srgbClr val="F79646">
                                    <a:lumMod val="75000"/>
                                  </a:srgbClr>
                                </a:solidFill>
                                <a:latin typeface="Cambria Math" charset="0"/>
                                <a:cs typeface="+mn-cs"/>
                              </a:rPr>
                              <m:t>𝝰</m:t>
                            </m:r>
                          </m:e>
                          <m:sub>
                            <m:r>
                              <a:rPr lang="en-US" altLang="zh-CN" b="0" i="1" kern="1200" smtClean="0">
                                <a:solidFill>
                                  <a:srgbClr val="F79646">
                                    <a:lumMod val="75000"/>
                                  </a:srgbClr>
                                </a:solidFill>
                                <a:latin typeface="Cambria Math" panose="02040503050406030204" pitchFamily="18" charset="0"/>
                                <a:cs typeface="+mn-cs"/>
                              </a:rPr>
                              <m:t>44</m:t>
                            </m:r>
                          </m:sub>
                        </m:sSub>
                      </m:oMath>
                    </m:oMathPara>
                  </a14:m>
                  <a:endParaRPr lang="en-US" sz="1200" kern="1200" dirty="0">
                    <a:solidFill>
                      <a:srgbClr val="F79646">
                        <a:lumMod val="75000"/>
                      </a:srgbClr>
                    </a:solidFill>
                    <a:latin typeface="Calibri"/>
                    <a:ea typeface="+mn-ea"/>
                    <a:cs typeface="+mn-cs"/>
                  </a:endParaRPr>
                </a:p>
              </p:txBody>
            </p:sp>
          </mc:Choice>
          <mc:Fallback xmlns="">
            <p:sp>
              <p:nvSpPr>
                <p:cNvPr id="131" name="TextBox 130">
                  <a:extLst>
                    <a:ext uri="{FF2B5EF4-FFF2-40B4-BE49-F238E27FC236}">
                      <a16:creationId xmlns:a16="http://schemas.microsoft.com/office/drawing/2014/main" id="{51635129-8BD5-304F-821A-F210B5270D62}"/>
                    </a:ext>
                  </a:extLst>
                </p:cNvPr>
                <p:cNvSpPr txBox="1">
                  <a:spLocks noRot="1" noChangeAspect="1" noMove="1" noResize="1" noEditPoints="1" noAdjustHandles="1" noChangeArrowheads="1" noChangeShapeType="1" noTextEdit="1"/>
                </p:cNvSpPr>
                <p:nvPr/>
              </p:nvSpPr>
              <p:spPr>
                <a:xfrm>
                  <a:off x="4523742" y="5577310"/>
                  <a:ext cx="398558" cy="275362"/>
                </a:xfrm>
                <a:prstGeom prst="rect">
                  <a:avLst/>
                </a:prstGeom>
                <a:blipFill>
                  <a:blip r:embed="rId31"/>
                  <a:stretch>
                    <a:fillRect l="-3125" b="-4545"/>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2454233969"/>
      </p:ext>
    </p:extLst>
  </p:cSld>
  <p:clrMapOvr>
    <a:masterClrMapping/>
  </p:clrMapOvr>
  <p:transition spd="med" advTm="594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dissolve">
                                      <p:cBhvr>
                                        <p:cTn id="15" dur="500"/>
                                        <p:tgtEl>
                                          <p:spTgt spid="7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dissolve">
                                      <p:cBhvr>
                                        <p:cTn id="18" dur="500"/>
                                        <p:tgtEl>
                                          <p:spTgt spid="7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dissolve">
                                      <p:cBhvr>
                                        <p:cTn id="21" dur="500"/>
                                        <p:tgtEl>
                                          <p:spTgt spid="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dissolve">
                                      <p:cBhvr>
                                        <p:cTn id="24" dur="500"/>
                                        <p:tgtEl>
                                          <p:spTgt spid="79"/>
                                        </p:tgtEl>
                                      </p:cBhvr>
                                    </p:animEffect>
                                  </p:childTnLst>
                                </p:cTn>
                              </p:par>
                              <p:par>
                                <p:cTn id="25" presetID="9"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10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dissolve">
                                      <p:cBhvr>
                                        <p:cTn id="34" dur="500"/>
                                        <p:tgtEl>
                                          <p:spTgt spid="107"/>
                                        </p:tgtEl>
                                      </p:cBhvr>
                                    </p:animEffect>
                                  </p:childTnLst>
                                </p:cTn>
                              </p:par>
                            </p:childTnLst>
                          </p:cTn>
                        </p:par>
                        <p:par>
                          <p:cTn id="35" fill="hold">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dissolve">
                                      <p:cBhvr>
                                        <p:cTn id="38" dur="1000"/>
                                        <p:tgtEl>
                                          <p:spTgt spid="8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dissolve">
                                      <p:cBhvr>
                                        <p:cTn id="41" dur="500"/>
                                        <p:tgtEl>
                                          <p:spTgt spid="8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dissolve">
                                      <p:cBhvr>
                                        <p:cTn id="44" dur="500"/>
                                        <p:tgtEl>
                                          <p:spTgt spid="8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dissolve">
                                      <p:cBhvr>
                                        <p:cTn id="47" dur="500"/>
                                        <p:tgtEl>
                                          <p:spTgt spid="8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dissolve">
                                      <p:cBhvr>
                                        <p:cTn id="50" dur="500"/>
                                        <p:tgtEl>
                                          <p:spTgt spid="63"/>
                                        </p:tgtEl>
                                      </p:cBhvr>
                                    </p:animEffect>
                                  </p:childTnLst>
                                </p:cTn>
                              </p:par>
                              <p:par>
                                <p:cTn id="51" presetID="9"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dissolve">
                                      <p:cBhvr>
                                        <p:cTn id="53" dur="500"/>
                                        <p:tgtEl>
                                          <p:spTgt spid="7"/>
                                        </p:tgtEl>
                                      </p:cBhvr>
                                    </p:animEffect>
                                  </p:childTnLst>
                                </p:cTn>
                              </p:par>
                            </p:childTnLst>
                          </p:cTn>
                        </p:par>
                        <p:par>
                          <p:cTn id="54" fill="hold">
                            <p:stCondLst>
                              <p:cond delay="2500"/>
                            </p:stCondLst>
                            <p:childTnLst>
                              <p:par>
                                <p:cTn id="55" presetID="9" presetClass="entr" presetSubtype="0" fill="hold" grpId="0" nodeType="after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dissolve">
                                      <p:cBhvr>
                                        <p:cTn id="57" dur="1000"/>
                                        <p:tgtEl>
                                          <p:spTgt spid="93"/>
                                        </p:tgtEl>
                                      </p:cBhvr>
                                    </p:animEffect>
                                  </p:childTnLst>
                                </p:cTn>
                              </p:par>
                              <p:par>
                                <p:cTn id="58" presetID="9"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dissolve">
                                      <p:cBhvr>
                                        <p:cTn id="60" dur="500"/>
                                        <p:tgtEl>
                                          <p:spTgt spid="9"/>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1000"/>
                                        <p:tgtEl>
                                          <p:spTgt spid="10"/>
                                        </p:tgtEl>
                                      </p:cBhvr>
                                    </p:animEffect>
                                  </p:childTnLst>
                                </p:cTn>
                              </p:par>
                            </p:childTnLst>
                          </p:cTn>
                        </p:par>
                        <p:par>
                          <p:cTn id="65" fill="hold">
                            <p:stCondLst>
                              <p:cond delay="4500"/>
                            </p:stCondLst>
                            <p:childTnLst>
                              <p:par>
                                <p:cTn id="66" presetID="9" presetClass="entr" presetSubtype="0"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dissolve">
                                      <p:cBhvr>
                                        <p:cTn id="68" dur="1000"/>
                                        <p:tgtEl>
                                          <p:spTgt spid="8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dissolve">
                                      <p:cBhvr>
                                        <p:cTn id="71" dur="500"/>
                                        <p:tgtEl>
                                          <p:spTgt spid="64"/>
                                        </p:tgtEl>
                                      </p:cBhvr>
                                    </p:animEffect>
                                  </p:childTnLst>
                                </p:cTn>
                              </p:par>
                            </p:childTnLst>
                          </p:cTn>
                        </p:par>
                        <p:par>
                          <p:cTn id="72" fill="hold">
                            <p:stCondLst>
                              <p:cond delay="5500"/>
                            </p:stCondLst>
                            <p:childTnLst>
                              <p:par>
                                <p:cTn id="73" presetID="9" presetClass="entr" presetSubtype="0" fill="hold"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dissolve">
                                      <p:cBhvr>
                                        <p:cTn id="75" dur="1000"/>
                                        <p:tgtEl>
                                          <p:spTgt spid="11"/>
                                        </p:tgtEl>
                                      </p:cBhvr>
                                    </p:animEffect>
                                  </p:childTnLst>
                                </p:cTn>
                              </p:par>
                            </p:childTnLst>
                          </p:cTn>
                        </p:par>
                        <p:par>
                          <p:cTn id="76" fill="hold">
                            <p:stCondLst>
                              <p:cond delay="6500"/>
                            </p:stCondLst>
                            <p:childTnLst>
                              <p:par>
                                <p:cTn id="77" presetID="9" presetClass="entr" presetSubtype="0" fill="hold" grpId="0" nodeType="afterEffect">
                                  <p:stCondLst>
                                    <p:cond delay="0"/>
                                  </p:stCondLst>
                                  <p:childTnLst>
                                    <p:set>
                                      <p:cBhvr>
                                        <p:cTn id="78" dur="1" fill="hold">
                                          <p:stCondLst>
                                            <p:cond delay="0"/>
                                          </p:stCondLst>
                                        </p:cTn>
                                        <p:tgtEl>
                                          <p:spTgt spid="105"/>
                                        </p:tgtEl>
                                        <p:attrNameLst>
                                          <p:attrName>style.visibility</p:attrName>
                                        </p:attrNameLst>
                                      </p:cBhvr>
                                      <p:to>
                                        <p:strVal val="visible"/>
                                      </p:to>
                                    </p:set>
                                    <p:animEffect transition="in" filter="dissolve">
                                      <p:cBhvr>
                                        <p:cTn id="79"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76" grpId="0" animBg="1"/>
      <p:bldP spid="77" grpId="0" animBg="1"/>
      <p:bldP spid="78" grpId="0" animBg="1"/>
      <p:bldP spid="79" grpId="0" animBg="1"/>
      <p:bldP spid="81" grpId="0" animBg="1"/>
      <p:bldP spid="82" grpId="0" animBg="1"/>
      <p:bldP spid="83" grpId="0" animBg="1"/>
      <p:bldP spid="84" grpId="0" animBg="1"/>
      <p:bldP spid="85" grpId="0" animBg="1"/>
      <p:bldP spid="93" grpId="0"/>
      <p:bldP spid="105" grpId="0" animBg="1"/>
      <p:bldP spid="10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C824-E68A-094C-9754-A7767CB567C7}"/>
              </a:ext>
            </a:extLst>
          </p:cNvPr>
          <p:cNvSpPr>
            <a:spLocks noGrp="1"/>
          </p:cNvSpPr>
          <p:nvPr>
            <p:ph type="title"/>
          </p:nvPr>
        </p:nvSpPr>
        <p:spPr/>
        <p:txBody>
          <a:bodyPr>
            <a:normAutofit/>
          </a:bodyPr>
          <a:lstStyle/>
          <a:p>
            <a:r>
              <a:rPr lang="en-US" sz="4400" dirty="0"/>
              <a:t>Step 2: Code Similarity Computation</a:t>
            </a:r>
          </a:p>
        </p:txBody>
      </p:sp>
      <p:sp>
        <p:nvSpPr>
          <p:cNvPr id="3" name="Text Placeholder 2">
            <a:extLst>
              <a:ext uri="{FF2B5EF4-FFF2-40B4-BE49-F238E27FC236}">
                <a16:creationId xmlns:a16="http://schemas.microsoft.com/office/drawing/2014/main" id="{6AF6FDD0-7A18-D248-8893-08A94E9F7072}"/>
              </a:ext>
            </a:extLst>
          </p:cNvPr>
          <p:cNvSpPr>
            <a:spLocks noGrp="1"/>
          </p:cNvSpPr>
          <p:nvPr>
            <p:ph type="body" idx="1"/>
          </p:nvPr>
        </p:nvSpPr>
        <p:spPr>
          <a:xfrm>
            <a:off x="616071" y="966669"/>
            <a:ext cx="11239501" cy="1894469"/>
          </a:xfrm>
        </p:spPr>
        <p:txBody>
          <a:bodyPr>
            <a:normAutofit/>
          </a:bodyPr>
          <a:lstStyle/>
          <a:p>
            <a:r>
              <a:rPr lang="en-US" dirty="0"/>
              <a:t>Key Insight: </a:t>
            </a:r>
          </a:p>
          <a:p>
            <a:pPr lvl="1">
              <a:spcBef>
                <a:spcPts val="1100"/>
              </a:spcBef>
            </a:pPr>
            <a:r>
              <a:rPr lang="en-US" sz="2400" dirty="0"/>
              <a:t>Represent binary code with </a:t>
            </a:r>
            <a:r>
              <a:rPr lang="en-US" sz="2400" i="1" dirty="0">
                <a:solidFill>
                  <a:srgbClr val="0432FF"/>
                </a:solidFill>
              </a:rPr>
              <a:t>attributed control flow graph</a:t>
            </a:r>
            <a:r>
              <a:rPr lang="en-US" sz="2400" dirty="0"/>
              <a:t>.</a:t>
            </a:r>
          </a:p>
          <a:p>
            <a:pPr lvl="1">
              <a:spcBef>
                <a:spcPts val="1100"/>
              </a:spcBef>
            </a:pPr>
            <a:r>
              <a:rPr lang="en-US" sz="2400" dirty="0"/>
              <a:t>Use ranking-based </a:t>
            </a:r>
            <a:r>
              <a:rPr lang="en-US" sz="2400" i="1" dirty="0">
                <a:solidFill>
                  <a:srgbClr val="0432FF"/>
                </a:solidFill>
              </a:rPr>
              <a:t>graph triplet-loss network </a:t>
            </a:r>
            <a:r>
              <a:rPr lang="en-US" sz="2400" dirty="0"/>
              <a:t>to identify different types of similar code.</a:t>
            </a:r>
          </a:p>
        </p:txBody>
      </p:sp>
      <p:sp>
        <p:nvSpPr>
          <p:cNvPr id="4" name="Slide Number Placeholder 3">
            <a:extLst>
              <a:ext uri="{FF2B5EF4-FFF2-40B4-BE49-F238E27FC236}">
                <a16:creationId xmlns:a16="http://schemas.microsoft.com/office/drawing/2014/main" id="{F763EC56-D769-9D42-83B8-D9303BE15865}"/>
              </a:ext>
            </a:extLst>
          </p:cNvPr>
          <p:cNvSpPr>
            <a:spLocks noGrp="1"/>
          </p:cNvSpPr>
          <p:nvPr>
            <p:ph type="sldNum" sz="quarter" idx="2"/>
          </p:nvPr>
        </p:nvSpPr>
        <p:spPr/>
        <p:txBody>
          <a:bodyPr/>
          <a:lstStyle/>
          <a:p>
            <a:fld id="{86CB4B4D-7CA3-9044-876B-883B54F8677D}" type="slidenum">
              <a:rPr lang="en-US" smtClean="0"/>
              <a:pPr/>
              <a:t>22</a:t>
            </a:fld>
            <a:endParaRPr lang="en-US" dirty="0"/>
          </a:p>
        </p:txBody>
      </p:sp>
      <p:grpSp>
        <p:nvGrpSpPr>
          <p:cNvPr id="27" name="Group 26">
            <a:extLst>
              <a:ext uri="{FF2B5EF4-FFF2-40B4-BE49-F238E27FC236}">
                <a16:creationId xmlns:a16="http://schemas.microsoft.com/office/drawing/2014/main" id="{B44E407A-4165-364C-9423-92BC5CA217BA}"/>
              </a:ext>
            </a:extLst>
          </p:cNvPr>
          <p:cNvGrpSpPr/>
          <p:nvPr/>
        </p:nvGrpSpPr>
        <p:grpSpPr>
          <a:xfrm>
            <a:off x="2184570" y="3721200"/>
            <a:ext cx="7606959" cy="2566466"/>
            <a:chOff x="2288431" y="3818085"/>
            <a:chExt cx="6993536" cy="2359507"/>
          </a:xfrm>
        </p:grpSpPr>
        <p:pic>
          <p:nvPicPr>
            <p:cNvPr id="5" name="Picture 4">
              <a:extLst>
                <a:ext uri="{FF2B5EF4-FFF2-40B4-BE49-F238E27FC236}">
                  <a16:creationId xmlns:a16="http://schemas.microsoft.com/office/drawing/2014/main" id="{1BA8BE41-CD9C-8E42-AD5C-7A4D654EC4D3}"/>
                </a:ext>
              </a:extLst>
            </p:cNvPr>
            <p:cNvPicPr>
              <a:picLocks noChangeAspect="1"/>
            </p:cNvPicPr>
            <p:nvPr/>
          </p:nvPicPr>
          <p:blipFill>
            <a:blip r:embed="rId3"/>
            <a:stretch>
              <a:fillRect/>
            </a:stretch>
          </p:blipFill>
          <p:spPr>
            <a:xfrm>
              <a:off x="3122695" y="5393486"/>
              <a:ext cx="351602" cy="175105"/>
            </a:xfrm>
            <a:prstGeom prst="rect">
              <a:avLst/>
            </a:prstGeom>
            <a:solidFill>
              <a:srgbClr val="FFFFFF"/>
            </a:solidFill>
          </p:spPr>
        </p:pic>
        <p:pic>
          <p:nvPicPr>
            <p:cNvPr id="6" name="Picture 5">
              <a:extLst>
                <a:ext uri="{FF2B5EF4-FFF2-40B4-BE49-F238E27FC236}">
                  <a16:creationId xmlns:a16="http://schemas.microsoft.com/office/drawing/2014/main" id="{3BA7AF46-E913-FF47-835C-CBF1AE7ADB86}"/>
                </a:ext>
              </a:extLst>
            </p:cNvPr>
            <p:cNvPicPr>
              <a:picLocks noChangeAspect="1"/>
            </p:cNvPicPr>
            <p:nvPr/>
          </p:nvPicPr>
          <p:blipFill>
            <a:blip r:embed="rId4"/>
            <a:stretch>
              <a:fillRect/>
            </a:stretch>
          </p:blipFill>
          <p:spPr>
            <a:xfrm>
              <a:off x="3724979" y="5792361"/>
              <a:ext cx="3884365" cy="385231"/>
            </a:xfrm>
            <a:prstGeom prst="rect">
              <a:avLst/>
            </a:prstGeom>
            <a:solidFill>
              <a:srgbClr val="FFFFFF"/>
            </a:solidFill>
          </p:spPr>
        </p:pic>
        <p:pic>
          <p:nvPicPr>
            <p:cNvPr id="7" name="Picture 6">
              <a:extLst>
                <a:ext uri="{FF2B5EF4-FFF2-40B4-BE49-F238E27FC236}">
                  <a16:creationId xmlns:a16="http://schemas.microsoft.com/office/drawing/2014/main" id="{52AB93C4-7F95-9943-B774-B9DFDBFF7596}"/>
                </a:ext>
              </a:extLst>
            </p:cNvPr>
            <p:cNvPicPr>
              <a:picLocks noChangeAspect="1"/>
            </p:cNvPicPr>
            <p:nvPr/>
          </p:nvPicPr>
          <p:blipFill>
            <a:blip r:embed="rId5"/>
            <a:stretch>
              <a:fillRect/>
            </a:stretch>
          </p:blipFill>
          <p:spPr>
            <a:xfrm>
              <a:off x="3474297" y="3976246"/>
              <a:ext cx="1004577" cy="1733539"/>
            </a:xfrm>
            <a:prstGeom prst="rect">
              <a:avLst/>
            </a:prstGeom>
            <a:solidFill>
              <a:srgbClr val="FFFFFF"/>
            </a:solidFill>
          </p:spPr>
        </p:pic>
        <p:pic>
          <p:nvPicPr>
            <p:cNvPr id="8" name="Picture 7">
              <a:extLst>
                <a:ext uri="{FF2B5EF4-FFF2-40B4-BE49-F238E27FC236}">
                  <a16:creationId xmlns:a16="http://schemas.microsoft.com/office/drawing/2014/main" id="{E9A15A47-C8CE-2E41-ADBD-17CA6BEFFA85}"/>
                </a:ext>
              </a:extLst>
            </p:cNvPr>
            <p:cNvPicPr>
              <a:picLocks noChangeAspect="1"/>
            </p:cNvPicPr>
            <p:nvPr/>
          </p:nvPicPr>
          <p:blipFill>
            <a:blip r:embed="rId6"/>
            <a:stretch>
              <a:fillRect/>
            </a:stretch>
          </p:blipFill>
          <p:spPr>
            <a:xfrm>
              <a:off x="4544810" y="4686192"/>
              <a:ext cx="351602" cy="175105"/>
            </a:xfrm>
            <a:prstGeom prst="rect">
              <a:avLst/>
            </a:prstGeom>
            <a:solidFill>
              <a:srgbClr val="FFFFFF"/>
            </a:solidFill>
          </p:spPr>
        </p:pic>
        <p:pic>
          <p:nvPicPr>
            <p:cNvPr id="10" name="Picture 9">
              <a:extLst>
                <a:ext uri="{FF2B5EF4-FFF2-40B4-BE49-F238E27FC236}">
                  <a16:creationId xmlns:a16="http://schemas.microsoft.com/office/drawing/2014/main" id="{42E350A4-460D-B642-9BF0-324F4AF1CEAD}"/>
                </a:ext>
              </a:extLst>
            </p:cNvPr>
            <p:cNvPicPr>
              <a:picLocks noChangeAspect="1"/>
            </p:cNvPicPr>
            <p:nvPr/>
          </p:nvPicPr>
          <p:blipFill>
            <a:blip r:embed="rId7"/>
            <a:stretch>
              <a:fillRect/>
            </a:stretch>
          </p:blipFill>
          <p:spPr>
            <a:xfrm>
              <a:off x="6599023" y="3987080"/>
              <a:ext cx="904119" cy="1716029"/>
            </a:xfrm>
            <a:prstGeom prst="rect">
              <a:avLst/>
            </a:prstGeom>
            <a:solidFill>
              <a:srgbClr val="FFFFFF"/>
            </a:solidFill>
          </p:spPr>
        </p:pic>
        <p:pic>
          <p:nvPicPr>
            <p:cNvPr id="11" name="Picture 10">
              <a:extLst>
                <a:ext uri="{FF2B5EF4-FFF2-40B4-BE49-F238E27FC236}">
                  <a16:creationId xmlns:a16="http://schemas.microsoft.com/office/drawing/2014/main" id="{9A1B6715-040D-B64E-B5B3-89F9B8903611}"/>
                </a:ext>
              </a:extLst>
            </p:cNvPr>
            <p:cNvPicPr>
              <a:picLocks noChangeAspect="1"/>
            </p:cNvPicPr>
            <p:nvPr/>
          </p:nvPicPr>
          <p:blipFill>
            <a:blip r:embed="rId8"/>
            <a:stretch>
              <a:fillRect/>
            </a:stretch>
          </p:blipFill>
          <p:spPr>
            <a:xfrm>
              <a:off x="8009503" y="3871291"/>
              <a:ext cx="1272464" cy="1821092"/>
            </a:xfrm>
            <a:prstGeom prst="rect">
              <a:avLst/>
            </a:prstGeom>
            <a:solidFill>
              <a:srgbClr val="FFFFFF"/>
            </a:solidFill>
          </p:spPr>
        </p:pic>
        <p:pic>
          <p:nvPicPr>
            <p:cNvPr id="12" name="Picture 11">
              <a:extLst>
                <a:ext uri="{FF2B5EF4-FFF2-40B4-BE49-F238E27FC236}">
                  <a16:creationId xmlns:a16="http://schemas.microsoft.com/office/drawing/2014/main" id="{B390BD13-38CD-D44F-AA04-93D1F7D168B8}"/>
                </a:ext>
              </a:extLst>
            </p:cNvPr>
            <p:cNvPicPr>
              <a:picLocks noChangeAspect="1"/>
            </p:cNvPicPr>
            <p:nvPr/>
          </p:nvPicPr>
          <p:blipFill>
            <a:blip r:embed="rId9"/>
            <a:stretch>
              <a:fillRect/>
            </a:stretch>
          </p:blipFill>
          <p:spPr>
            <a:xfrm>
              <a:off x="8327619" y="5735686"/>
              <a:ext cx="954348" cy="385231"/>
            </a:xfrm>
            <a:prstGeom prst="rect">
              <a:avLst/>
            </a:prstGeom>
            <a:solidFill>
              <a:srgbClr val="FFFFFF"/>
            </a:solidFill>
          </p:spPr>
        </p:pic>
        <p:cxnSp>
          <p:nvCxnSpPr>
            <p:cNvPr id="13" name="Straight Connector 12">
              <a:extLst>
                <a:ext uri="{FF2B5EF4-FFF2-40B4-BE49-F238E27FC236}">
                  <a16:creationId xmlns:a16="http://schemas.microsoft.com/office/drawing/2014/main" id="{3FA567D5-D698-0041-B4E9-13F89BB613A6}"/>
                </a:ext>
              </a:extLst>
            </p:cNvPr>
            <p:cNvCxnSpPr>
              <a:cxnSpLocks/>
            </p:cNvCxnSpPr>
            <p:nvPr/>
          </p:nvCxnSpPr>
          <p:spPr>
            <a:xfrm>
              <a:off x="3298496" y="3818086"/>
              <a:ext cx="0" cy="2072575"/>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D82AB81-6251-9047-8C1B-140DD411F1DE}"/>
                </a:ext>
              </a:extLst>
            </p:cNvPr>
            <p:cNvPicPr>
              <a:picLocks noChangeAspect="1"/>
            </p:cNvPicPr>
            <p:nvPr/>
          </p:nvPicPr>
          <p:blipFill>
            <a:blip r:embed="rId6"/>
            <a:stretch>
              <a:fillRect/>
            </a:stretch>
          </p:blipFill>
          <p:spPr>
            <a:xfrm>
              <a:off x="6166152" y="4678996"/>
              <a:ext cx="351602" cy="175105"/>
            </a:xfrm>
            <a:prstGeom prst="rect">
              <a:avLst/>
            </a:prstGeom>
            <a:solidFill>
              <a:srgbClr val="FFFFFF"/>
            </a:solidFill>
          </p:spPr>
        </p:pic>
        <p:pic>
          <p:nvPicPr>
            <p:cNvPr id="15" name="Picture 14">
              <a:extLst>
                <a:ext uri="{FF2B5EF4-FFF2-40B4-BE49-F238E27FC236}">
                  <a16:creationId xmlns:a16="http://schemas.microsoft.com/office/drawing/2014/main" id="{4556B97B-DA3C-B948-9C31-2D62324D2260}"/>
                </a:ext>
              </a:extLst>
            </p:cNvPr>
            <p:cNvPicPr>
              <a:picLocks noChangeAspect="1"/>
            </p:cNvPicPr>
            <p:nvPr/>
          </p:nvPicPr>
          <p:blipFill>
            <a:blip r:embed="rId6"/>
            <a:stretch>
              <a:fillRect/>
            </a:stretch>
          </p:blipFill>
          <p:spPr>
            <a:xfrm>
              <a:off x="7609344" y="4693357"/>
              <a:ext cx="351602" cy="175105"/>
            </a:xfrm>
            <a:prstGeom prst="rect">
              <a:avLst/>
            </a:prstGeom>
            <a:solidFill>
              <a:srgbClr val="FFFFFF"/>
            </a:solidFill>
          </p:spPr>
        </p:pic>
        <p:cxnSp>
          <p:nvCxnSpPr>
            <p:cNvPr id="16" name="Straight Connector 15">
              <a:extLst>
                <a:ext uri="{FF2B5EF4-FFF2-40B4-BE49-F238E27FC236}">
                  <a16:creationId xmlns:a16="http://schemas.microsoft.com/office/drawing/2014/main" id="{CEE4ABA4-535D-9747-AC6B-F9C5AD8F1A50}"/>
                </a:ext>
              </a:extLst>
            </p:cNvPr>
            <p:cNvCxnSpPr>
              <a:cxnSpLocks/>
            </p:cNvCxnSpPr>
            <p:nvPr/>
          </p:nvCxnSpPr>
          <p:spPr>
            <a:xfrm>
              <a:off x="7785145" y="3818085"/>
              <a:ext cx="0" cy="1993153"/>
            </a:xfrm>
            <a:prstGeom prst="line">
              <a:avLst/>
            </a:prstGeom>
            <a:solidFill>
              <a:srgbClr val="FFFFFF"/>
            </a:solidFill>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B02302F-B929-DA4E-B229-A072A50C223D}"/>
                </a:ext>
              </a:extLst>
            </p:cNvPr>
            <p:cNvPicPr>
              <a:picLocks noChangeAspect="1"/>
            </p:cNvPicPr>
            <p:nvPr/>
          </p:nvPicPr>
          <p:blipFill>
            <a:blip r:embed="rId10"/>
            <a:stretch>
              <a:fillRect/>
            </a:stretch>
          </p:blipFill>
          <p:spPr>
            <a:xfrm>
              <a:off x="2288431" y="5150838"/>
              <a:ext cx="774700" cy="660400"/>
            </a:xfrm>
            <a:prstGeom prst="rect">
              <a:avLst/>
            </a:prstGeom>
          </p:spPr>
        </p:pic>
        <p:pic>
          <p:nvPicPr>
            <p:cNvPr id="23" name="Picture 22">
              <a:extLst>
                <a:ext uri="{FF2B5EF4-FFF2-40B4-BE49-F238E27FC236}">
                  <a16:creationId xmlns:a16="http://schemas.microsoft.com/office/drawing/2014/main" id="{2D6E7726-C1E4-D247-9C90-5A1BA8DCEEBF}"/>
                </a:ext>
              </a:extLst>
            </p:cNvPr>
            <p:cNvPicPr>
              <a:picLocks noChangeAspect="1"/>
            </p:cNvPicPr>
            <p:nvPr/>
          </p:nvPicPr>
          <p:blipFill>
            <a:blip r:embed="rId11"/>
            <a:stretch>
              <a:fillRect/>
            </a:stretch>
          </p:blipFill>
          <p:spPr>
            <a:xfrm>
              <a:off x="2354611" y="3989439"/>
              <a:ext cx="592046" cy="619583"/>
            </a:xfrm>
            <a:prstGeom prst="rect">
              <a:avLst/>
            </a:prstGeom>
          </p:spPr>
        </p:pic>
        <p:pic>
          <p:nvPicPr>
            <p:cNvPr id="24" name="Picture 23">
              <a:extLst>
                <a:ext uri="{FF2B5EF4-FFF2-40B4-BE49-F238E27FC236}">
                  <a16:creationId xmlns:a16="http://schemas.microsoft.com/office/drawing/2014/main" id="{0C4D96A5-EB07-664D-94D7-153EE3EBAFD0}"/>
                </a:ext>
              </a:extLst>
            </p:cNvPr>
            <p:cNvPicPr>
              <a:picLocks noChangeAspect="1"/>
            </p:cNvPicPr>
            <p:nvPr/>
          </p:nvPicPr>
          <p:blipFill>
            <a:blip r:embed="rId3"/>
            <a:stretch>
              <a:fillRect/>
            </a:stretch>
          </p:blipFill>
          <p:spPr>
            <a:xfrm>
              <a:off x="3112198" y="4228138"/>
              <a:ext cx="351602" cy="175105"/>
            </a:xfrm>
            <a:prstGeom prst="rect">
              <a:avLst/>
            </a:prstGeom>
            <a:solidFill>
              <a:srgbClr val="FFFFFF"/>
            </a:solidFill>
          </p:spPr>
        </p:pic>
      </p:grpSp>
      <p:pic>
        <p:nvPicPr>
          <p:cNvPr id="21" name="Picture 20">
            <a:extLst>
              <a:ext uri="{FF2B5EF4-FFF2-40B4-BE49-F238E27FC236}">
                <a16:creationId xmlns:a16="http://schemas.microsoft.com/office/drawing/2014/main" id="{5BC7D256-3956-C845-96A2-CFB083272057}"/>
              </a:ext>
            </a:extLst>
          </p:cNvPr>
          <p:cNvPicPr>
            <a:picLocks noChangeAspect="1"/>
          </p:cNvPicPr>
          <p:nvPr/>
        </p:nvPicPr>
        <p:blipFill>
          <a:blip r:embed="rId12"/>
          <a:stretch>
            <a:fillRect/>
          </a:stretch>
        </p:blipFill>
        <p:spPr>
          <a:xfrm>
            <a:off x="5029047" y="3946481"/>
            <a:ext cx="1284973" cy="1783619"/>
          </a:xfrm>
          <a:prstGeom prst="rect">
            <a:avLst/>
          </a:prstGeom>
        </p:spPr>
      </p:pic>
    </p:spTree>
    <p:extLst>
      <p:ext uri="{BB962C8B-B14F-4D97-AF65-F5344CB8AC3E}">
        <p14:creationId xmlns:p14="http://schemas.microsoft.com/office/powerpoint/2010/main" val="1169161091"/>
      </p:ext>
    </p:extLst>
  </p:cSld>
  <p:clrMapOvr>
    <a:masterClrMapping/>
  </p:clrMapOvr>
  <p:transition spd="med" advTm="2257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Binary Code to Attributed Graph</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23</a:t>
            </a:fld>
            <a:endParaRPr lang="en-US" dirty="0"/>
          </a:p>
        </p:txBody>
      </p:sp>
      <p:sp>
        <p:nvSpPr>
          <p:cNvPr id="26" name="TextBox 25">
            <a:extLst>
              <a:ext uri="{FF2B5EF4-FFF2-40B4-BE49-F238E27FC236}">
                <a16:creationId xmlns:a16="http://schemas.microsoft.com/office/drawing/2014/main" id="{C49F0CF1-F0DC-1A4E-8A1F-11FD26F6A446}"/>
              </a:ext>
            </a:extLst>
          </p:cNvPr>
          <p:cNvSpPr txBox="1"/>
          <p:nvPr/>
        </p:nvSpPr>
        <p:spPr>
          <a:xfrm>
            <a:off x="6698512" y="6231690"/>
            <a:ext cx="549348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1200" dirty="0">
                <a:latin typeface="Gill Sans MT" panose="020B0502020104020203" pitchFamily="34" charset="77"/>
              </a:rPr>
              <a:t>[CCS’16] Qian Feng, </a:t>
            </a:r>
            <a:r>
              <a:rPr lang="en-US" sz="1200" dirty="0" err="1">
                <a:latin typeface="Gill Sans MT" panose="020B0502020104020203" pitchFamily="34" charset="77"/>
              </a:rPr>
              <a:t>Rundong</a:t>
            </a:r>
            <a:r>
              <a:rPr lang="en-US" sz="1200" dirty="0">
                <a:latin typeface="Gill Sans MT" panose="020B0502020104020203" pitchFamily="34" charset="77"/>
              </a:rPr>
              <a:t> Zhou, </a:t>
            </a:r>
            <a:r>
              <a:rPr lang="en-US" sz="1200" dirty="0" err="1">
                <a:latin typeface="Gill Sans MT" panose="020B0502020104020203" pitchFamily="34" charset="77"/>
              </a:rPr>
              <a:t>Chengcheng</a:t>
            </a:r>
            <a:r>
              <a:rPr lang="en-US" sz="1200" dirty="0">
                <a:latin typeface="Gill Sans MT" panose="020B0502020104020203" pitchFamily="34" charset="77"/>
              </a:rPr>
              <a:t> Xu, Yao Cheng, Brian Testa, and Heng Yin. 2016. Scalable Graph-based Bug Search for Firmware Images. In CCS 2016.</a:t>
            </a:r>
          </a:p>
        </p:txBody>
      </p:sp>
      <p:sp>
        <p:nvSpPr>
          <p:cNvPr id="32" name="Text Placeholder 6">
            <a:extLst>
              <a:ext uri="{FF2B5EF4-FFF2-40B4-BE49-F238E27FC236}">
                <a16:creationId xmlns:a16="http://schemas.microsoft.com/office/drawing/2014/main" id="{DF826940-3EFD-204D-B49F-C9066122C804}"/>
              </a:ext>
            </a:extLst>
          </p:cNvPr>
          <p:cNvSpPr txBox="1">
            <a:spLocks/>
          </p:cNvSpPr>
          <p:nvPr/>
        </p:nvSpPr>
        <p:spPr>
          <a:xfrm>
            <a:off x="616071" y="1029414"/>
            <a:ext cx="11239501" cy="22001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1100"/>
              </a:spcBef>
            </a:pPr>
            <a:r>
              <a:rPr lang="en-US" sz="2200" dirty="0"/>
              <a:t>Attributed control flow graph</a:t>
            </a:r>
          </a:p>
          <a:p>
            <a:pPr lvl="1" hangingPunct="1">
              <a:spcBef>
                <a:spcPts val="1100"/>
              </a:spcBef>
            </a:pPr>
            <a:r>
              <a:rPr lang="en-US" sz="2000" dirty="0"/>
              <a:t>Control flow graph: essential code structure feature</a:t>
            </a:r>
          </a:p>
          <a:p>
            <a:pPr lvl="1" hangingPunct="1">
              <a:spcBef>
                <a:spcPts val="1100"/>
              </a:spcBef>
            </a:pPr>
            <a:r>
              <a:rPr lang="en-US" sz="2000" dirty="0"/>
              <a:t>Attributes: syntax features</a:t>
            </a:r>
            <a:br>
              <a:rPr lang="en-US" sz="2400" dirty="0"/>
            </a:br>
            <a:endParaRPr lang="en-US" sz="2400" dirty="0"/>
          </a:p>
          <a:p>
            <a:pPr hangingPunct="1">
              <a:spcBef>
                <a:spcPts val="1100"/>
              </a:spcBef>
            </a:pPr>
            <a:r>
              <a:rPr lang="en-US" sz="2200" dirty="0"/>
              <a:t>The problem has become </a:t>
            </a:r>
            <a:r>
              <a:rPr lang="en-US" sz="2200" i="1" dirty="0">
                <a:solidFill>
                  <a:srgbClr val="0432FF"/>
                </a:solidFill>
              </a:rPr>
              <a:t>attributed graph similarity </a:t>
            </a:r>
            <a:r>
              <a:rPr lang="en-US" sz="2200" dirty="0"/>
              <a:t>problem.</a:t>
            </a:r>
          </a:p>
        </p:txBody>
      </p:sp>
      <p:graphicFrame>
        <p:nvGraphicFramePr>
          <p:cNvPr id="3" name="Table 4">
            <a:extLst>
              <a:ext uri="{FF2B5EF4-FFF2-40B4-BE49-F238E27FC236}">
                <a16:creationId xmlns:a16="http://schemas.microsoft.com/office/drawing/2014/main" id="{641E8D95-A1F7-6E43-8C88-9518FED79E9A}"/>
              </a:ext>
            </a:extLst>
          </p:cNvPr>
          <p:cNvGraphicFramePr>
            <a:graphicFrameLocks noGrp="1"/>
          </p:cNvGraphicFramePr>
          <p:nvPr/>
        </p:nvGraphicFramePr>
        <p:xfrm>
          <a:off x="7526388" y="3343358"/>
          <a:ext cx="3659334" cy="2682240"/>
        </p:xfrm>
        <a:graphic>
          <a:graphicData uri="http://schemas.openxmlformats.org/drawingml/2006/table">
            <a:tbl>
              <a:tblPr firstRow="1" bandRow="1">
                <a:tableStyleId>{5940675A-B579-460E-94D1-54222C63F5DA}</a:tableStyleId>
              </a:tblPr>
              <a:tblGrid>
                <a:gridCol w="1164019">
                  <a:extLst>
                    <a:ext uri="{9D8B030D-6E8A-4147-A177-3AD203B41FA5}">
                      <a16:colId xmlns:a16="http://schemas.microsoft.com/office/drawing/2014/main" val="2497867698"/>
                    </a:ext>
                  </a:extLst>
                </a:gridCol>
                <a:gridCol w="2495315">
                  <a:extLst>
                    <a:ext uri="{9D8B030D-6E8A-4147-A177-3AD203B41FA5}">
                      <a16:colId xmlns:a16="http://schemas.microsoft.com/office/drawing/2014/main" val="85872867"/>
                    </a:ext>
                  </a:extLst>
                </a:gridCol>
              </a:tblGrid>
              <a:tr h="310654">
                <a:tc rowSpan="6">
                  <a:txBody>
                    <a:bodyPr/>
                    <a:lstStyle/>
                    <a:p>
                      <a:pPr algn="l"/>
                      <a:r>
                        <a:rPr lang="en-US" sz="1600" dirty="0">
                          <a:solidFill>
                            <a:srgbClr val="0432FF"/>
                          </a:solidFill>
                          <a:latin typeface="Gill Sans MT" panose="020B0502020104020203" pitchFamily="34" charset="77"/>
                        </a:rPr>
                        <a:t>Instruction</a:t>
                      </a:r>
                    </a:p>
                  </a:txBody>
                  <a:tcPr anchor="ctr"/>
                </a:tc>
                <a:tc>
                  <a:txBody>
                    <a:bodyPr/>
                    <a:lstStyle/>
                    <a:p>
                      <a:pPr algn="l"/>
                      <a:r>
                        <a:rPr lang="en-US" sz="1600" dirty="0">
                          <a:latin typeface="Gill Sans MT" panose="020B0502020104020203" pitchFamily="34" charset="77"/>
                        </a:rPr>
                        <a:t># of numeric constants</a:t>
                      </a:r>
                    </a:p>
                  </a:txBody>
                  <a:tcPr/>
                </a:tc>
                <a:extLst>
                  <a:ext uri="{0D108BD9-81ED-4DB2-BD59-A6C34878D82A}">
                    <a16:rowId xmlns:a16="http://schemas.microsoft.com/office/drawing/2014/main" val="1933028798"/>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string constants</a:t>
                      </a:r>
                    </a:p>
                  </a:txBody>
                  <a:tcPr/>
                </a:tc>
                <a:extLst>
                  <a:ext uri="{0D108BD9-81ED-4DB2-BD59-A6C34878D82A}">
                    <a16:rowId xmlns:a16="http://schemas.microsoft.com/office/drawing/2014/main" val="3734938081"/>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transfer instructions</a:t>
                      </a:r>
                    </a:p>
                  </a:txBody>
                  <a:tcPr/>
                </a:tc>
                <a:extLst>
                  <a:ext uri="{0D108BD9-81ED-4DB2-BD59-A6C34878D82A}">
                    <a16:rowId xmlns:a16="http://schemas.microsoft.com/office/drawing/2014/main" val="858184671"/>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calls</a:t>
                      </a:r>
                    </a:p>
                  </a:txBody>
                  <a:tcPr/>
                </a:tc>
                <a:extLst>
                  <a:ext uri="{0D108BD9-81ED-4DB2-BD59-A6C34878D82A}">
                    <a16:rowId xmlns:a16="http://schemas.microsoft.com/office/drawing/2014/main" val="817002094"/>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arithmetic instructions</a:t>
                      </a:r>
                    </a:p>
                  </a:txBody>
                  <a:tcPr/>
                </a:tc>
                <a:extLst>
                  <a:ext uri="{0D108BD9-81ED-4DB2-BD59-A6C34878D82A}">
                    <a16:rowId xmlns:a16="http://schemas.microsoft.com/office/drawing/2014/main" val="442523972"/>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 of instructions</a:t>
                      </a:r>
                    </a:p>
                  </a:txBody>
                  <a:tcPr/>
                </a:tc>
                <a:extLst>
                  <a:ext uri="{0D108BD9-81ED-4DB2-BD59-A6C34878D82A}">
                    <a16:rowId xmlns:a16="http://schemas.microsoft.com/office/drawing/2014/main" val="1426906763"/>
                  </a:ext>
                </a:extLst>
              </a:tr>
              <a:tr h="310654">
                <a:tc rowSpan="2">
                  <a:txBody>
                    <a:bodyPr/>
                    <a:lstStyle/>
                    <a:p>
                      <a:pPr algn="l"/>
                      <a:r>
                        <a:rPr lang="en-US" sz="1600" dirty="0">
                          <a:solidFill>
                            <a:srgbClr val="0432FF"/>
                          </a:solidFill>
                          <a:latin typeface="Gill Sans MT" panose="020B0502020104020203" pitchFamily="34" charset="77"/>
                        </a:rPr>
                        <a:t>Structure</a:t>
                      </a:r>
                    </a:p>
                  </a:txBody>
                  <a:tcPr anchor="ctr"/>
                </a:tc>
                <a:tc>
                  <a:txBody>
                    <a:bodyPr/>
                    <a:lstStyle/>
                    <a:p>
                      <a:pPr algn="l"/>
                      <a:r>
                        <a:rPr lang="en-US" sz="1600" dirty="0">
                          <a:latin typeface="Gill Sans MT" panose="020B0502020104020203" pitchFamily="34" charset="77"/>
                        </a:rPr>
                        <a:t># of children</a:t>
                      </a:r>
                    </a:p>
                  </a:txBody>
                  <a:tcPr/>
                </a:tc>
                <a:extLst>
                  <a:ext uri="{0D108BD9-81ED-4DB2-BD59-A6C34878D82A}">
                    <a16:rowId xmlns:a16="http://schemas.microsoft.com/office/drawing/2014/main" val="4245426764"/>
                  </a:ext>
                </a:extLst>
              </a:tr>
              <a:tr h="310654">
                <a:tc vMerge="1">
                  <a:txBody>
                    <a:bodyPr/>
                    <a:lstStyle/>
                    <a:p>
                      <a:endParaRPr lang="en-US" dirty="0"/>
                    </a:p>
                  </a:txBody>
                  <a:tcPr/>
                </a:tc>
                <a:tc>
                  <a:txBody>
                    <a:bodyPr/>
                    <a:lstStyle/>
                    <a:p>
                      <a:pPr algn="l"/>
                      <a:r>
                        <a:rPr lang="en-US" sz="1600" dirty="0">
                          <a:latin typeface="Gill Sans MT" panose="020B0502020104020203" pitchFamily="34" charset="77"/>
                        </a:rPr>
                        <a:t>Betweenness centrality</a:t>
                      </a:r>
                    </a:p>
                  </a:txBody>
                  <a:tcPr/>
                </a:tc>
                <a:extLst>
                  <a:ext uri="{0D108BD9-81ED-4DB2-BD59-A6C34878D82A}">
                    <a16:rowId xmlns:a16="http://schemas.microsoft.com/office/drawing/2014/main" val="190861001"/>
                  </a:ext>
                </a:extLst>
              </a:tr>
            </a:tbl>
          </a:graphicData>
        </a:graphic>
      </p:graphicFrame>
      <p:grpSp>
        <p:nvGrpSpPr>
          <p:cNvPr id="5" name="Group 4">
            <a:extLst>
              <a:ext uri="{FF2B5EF4-FFF2-40B4-BE49-F238E27FC236}">
                <a16:creationId xmlns:a16="http://schemas.microsoft.com/office/drawing/2014/main" id="{71250B97-643C-F241-80BD-8287DA3DCFBB}"/>
              </a:ext>
            </a:extLst>
          </p:cNvPr>
          <p:cNvGrpSpPr/>
          <p:nvPr/>
        </p:nvGrpSpPr>
        <p:grpSpPr>
          <a:xfrm>
            <a:off x="171390" y="3439487"/>
            <a:ext cx="5034134" cy="3360947"/>
            <a:chOff x="171390" y="3439487"/>
            <a:chExt cx="5034134" cy="3360947"/>
          </a:xfrm>
        </p:grpSpPr>
        <p:cxnSp>
          <p:nvCxnSpPr>
            <p:cNvPr id="27" name="Elbow Connector 26">
              <a:extLst>
                <a:ext uri="{FF2B5EF4-FFF2-40B4-BE49-F238E27FC236}">
                  <a16:creationId xmlns:a16="http://schemas.microsoft.com/office/drawing/2014/main" id="{2793D158-1F3E-864F-AD99-4CBA5A3E7F17}"/>
                </a:ext>
              </a:extLst>
            </p:cNvPr>
            <p:cNvCxnSpPr>
              <a:cxnSpLocks/>
              <a:stCxn id="118" idx="0"/>
              <a:endCxn id="118" idx="2"/>
            </p:cNvCxnSpPr>
            <p:nvPr/>
          </p:nvCxnSpPr>
          <p:spPr>
            <a:xfrm rot="16200000" flipH="1">
              <a:off x="932397" y="4589561"/>
              <a:ext cx="406267" cy="12700"/>
            </a:xfrm>
            <a:prstGeom prst="bentConnector5">
              <a:avLst>
                <a:gd name="adj1" fmla="val -43407"/>
                <a:gd name="adj2" fmla="val -8425433"/>
                <a:gd name="adj3" fmla="val 130545"/>
              </a:avLst>
            </a:prstGeom>
            <a:ln w="15875">
              <a:solidFill>
                <a:schemeClr val="tx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A8136D-C891-8044-8CD8-A82C97938BC1}"/>
                </a:ext>
              </a:extLst>
            </p:cNvPr>
            <p:cNvSpPr txBox="1"/>
            <p:nvPr/>
          </p:nvSpPr>
          <p:spPr>
            <a:xfrm>
              <a:off x="1047963" y="3439487"/>
              <a:ext cx="3506491" cy="574833"/>
            </a:xfrm>
            <a:prstGeom prst="rect">
              <a:avLst/>
            </a:prstGeom>
            <a:solidFill>
              <a:srgbClr val="E7F3FF"/>
            </a:solidFill>
            <a:ln>
              <a:solidFill>
                <a:schemeClr val="tx1"/>
              </a:solidFill>
            </a:ln>
          </p:spPr>
          <p:txBody>
            <a:bodyPr wrap="square" lIns="45720" tIns="0" rIns="0" bIns="0" rtlCol="0">
              <a:noAutofit/>
            </a:bodyPr>
            <a:lstStyle/>
            <a:p>
              <a:pPr algn="l"/>
              <a:r>
                <a:rPr lang="en-US" sz="1200" dirty="0">
                  <a:latin typeface="Courier" charset="0"/>
                  <a:ea typeface="Courier" charset="0"/>
                  <a:cs typeface="Courier" charset="0"/>
                </a:rPr>
                <a:t>int __</a:t>
              </a:r>
              <a:r>
                <a:rPr lang="en-US" sz="1200" dirty="0" err="1">
                  <a:latin typeface="Courier" charset="0"/>
                  <a:ea typeface="Courier" charset="0"/>
                  <a:cs typeface="Courier" charset="0"/>
                </a:rPr>
                <a:t>cdecl</a:t>
              </a:r>
              <a:r>
                <a:rPr lang="en-US" sz="1200" dirty="0">
                  <a:latin typeface="Courier" charset="0"/>
                  <a:ea typeface="Courier" charset="0"/>
                  <a:cs typeface="Courier" charset="0"/>
                </a:rPr>
                <a:t> </a:t>
              </a:r>
              <a:r>
                <a:rPr lang="en-US" sz="1200" dirty="0" err="1">
                  <a:latin typeface="Courier" charset="0"/>
                  <a:ea typeface="Courier" charset="0"/>
                  <a:cs typeface="Courier" charset="0"/>
                </a:rPr>
                <a:t>do_free_upto</a:t>
              </a:r>
              <a:r>
                <a:rPr lang="en-US" sz="1200" dirty="0">
                  <a:latin typeface="Courier" charset="0"/>
                  <a:ea typeface="Courier" charset="0"/>
                  <a:cs typeface="Courier" charset="0"/>
                </a:rPr>
                <a:t>(void *, int)</a:t>
              </a:r>
            </a:p>
            <a:p>
              <a:pPr algn="l"/>
              <a:r>
                <a:rPr lang="en-US" sz="1200" dirty="0">
                  <a:latin typeface="Courier" charset="0"/>
                  <a:ea typeface="Courier" charset="0"/>
                  <a:cs typeface="Courier" charset="0"/>
                </a:rPr>
                <a:t>... </a:t>
              </a:r>
            </a:p>
            <a:p>
              <a:pPr algn="l"/>
              <a:r>
                <a:rPr lang="en-US" sz="1200" dirty="0" err="1">
                  <a:latin typeface="Courier" charset="0"/>
                  <a:ea typeface="Courier" charset="0"/>
                  <a:cs typeface="Courier" charset="0"/>
                </a:rPr>
                <a:t>jz</a:t>
              </a:r>
              <a:r>
                <a:rPr lang="en-US" sz="1200" dirty="0">
                  <a:latin typeface="Courier" charset="0"/>
                  <a:ea typeface="Courier" charset="0"/>
                  <a:cs typeface="Courier" charset="0"/>
                </a:rPr>
                <a:t>     short loc_81A85E6</a:t>
              </a:r>
            </a:p>
          </p:txBody>
        </p:sp>
        <p:sp>
          <p:nvSpPr>
            <p:cNvPr id="29" name="TextBox 28">
              <a:extLst>
                <a:ext uri="{FF2B5EF4-FFF2-40B4-BE49-F238E27FC236}">
                  <a16:creationId xmlns:a16="http://schemas.microsoft.com/office/drawing/2014/main" id="{4D71FE1B-10A4-994B-80AD-DE5A4E2EA8AA}"/>
                </a:ext>
              </a:extLst>
            </p:cNvPr>
            <p:cNvSpPr txBox="1"/>
            <p:nvPr/>
          </p:nvSpPr>
          <p:spPr>
            <a:xfrm>
              <a:off x="171390" y="4392776"/>
              <a:ext cx="2474991" cy="406267"/>
            </a:xfrm>
            <a:prstGeom prst="rect">
              <a:avLst/>
            </a:prstGeom>
            <a:solidFill>
              <a:srgbClr val="E7F3FF"/>
            </a:solidFill>
            <a:ln>
              <a:solidFill>
                <a:schemeClr val="bg1">
                  <a:lumMod val="50000"/>
                </a:schemeClr>
              </a:solidFill>
            </a:ln>
          </p:spPr>
          <p:txBody>
            <a:bodyPr wrap="square" tIns="0" bIns="0" rtlCol="0">
              <a:noAutofit/>
            </a:bodyPr>
            <a:lstStyle/>
            <a:p>
              <a:pPr algn="l"/>
              <a:r>
                <a:rPr lang="en-US" sz="1200" dirty="0">
                  <a:latin typeface="Courier" charset="0"/>
                  <a:ea typeface="Courier" charset="0"/>
                  <a:cs typeface="Courier" charset="0"/>
                </a:rPr>
                <a:t>...</a:t>
              </a:r>
            </a:p>
            <a:p>
              <a:pPr algn="l"/>
              <a:r>
                <a:rPr lang="en-US" sz="1200" dirty="0" err="1">
                  <a:latin typeface="Courier" charset="0"/>
                  <a:ea typeface="Courier" charset="0"/>
                  <a:cs typeface="Courier" charset="0"/>
                </a:rPr>
                <a:t>jnz</a:t>
              </a:r>
              <a:r>
                <a:rPr lang="en-US" sz="1200" dirty="0">
                  <a:latin typeface="Courier" charset="0"/>
                  <a:ea typeface="Courier" charset="0"/>
                  <a:cs typeface="Courier" charset="0"/>
                </a:rPr>
                <a:t>    short loc_81A85B6</a:t>
              </a:r>
            </a:p>
          </p:txBody>
        </p:sp>
        <p:sp>
          <p:nvSpPr>
            <p:cNvPr id="30" name="TextBox 29">
              <a:extLst>
                <a:ext uri="{FF2B5EF4-FFF2-40B4-BE49-F238E27FC236}">
                  <a16:creationId xmlns:a16="http://schemas.microsoft.com/office/drawing/2014/main" id="{DFA4943C-9EE1-3F44-A0FF-ED349C26B436}"/>
                </a:ext>
              </a:extLst>
            </p:cNvPr>
            <p:cNvSpPr txBox="1"/>
            <p:nvPr/>
          </p:nvSpPr>
          <p:spPr>
            <a:xfrm>
              <a:off x="177740" y="5058227"/>
              <a:ext cx="2468641" cy="254017"/>
            </a:xfrm>
            <a:prstGeom prst="rect">
              <a:avLst/>
            </a:prstGeom>
            <a:solidFill>
              <a:srgbClr val="E7F3FF"/>
            </a:solidFill>
            <a:ln>
              <a:solidFill>
                <a:schemeClr val="bg1">
                  <a:lumMod val="50000"/>
                </a:schemeClr>
              </a:solidFill>
            </a:ln>
          </p:spPr>
          <p:txBody>
            <a:bodyPr wrap="square" tIns="45720" bIns="0" rtlCol="0">
              <a:noAutofit/>
            </a:bodyPr>
            <a:lstStyle/>
            <a:p>
              <a:r>
                <a:rPr lang="en-US" sz="1200" dirty="0" err="1">
                  <a:latin typeface="Courier" charset="0"/>
                  <a:ea typeface="Courier" charset="0"/>
                  <a:cs typeface="Courier" charset="0"/>
                </a:rPr>
                <a:t>jmp</a:t>
              </a:r>
              <a:r>
                <a:rPr lang="en-US" sz="1200" dirty="0">
                  <a:latin typeface="Courier" charset="0"/>
                  <a:ea typeface="Courier" charset="0"/>
                  <a:cs typeface="Courier" charset="0"/>
                </a:rPr>
                <a:t>    short loc_81A85F2</a:t>
              </a:r>
            </a:p>
          </p:txBody>
        </p:sp>
        <p:sp>
          <p:nvSpPr>
            <p:cNvPr id="31" name="TextBox 30">
              <a:extLst>
                <a:ext uri="{FF2B5EF4-FFF2-40B4-BE49-F238E27FC236}">
                  <a16:creationId xmlns:a16="http://schemas.microsoft.com/office/drawing/2014/main" id="{FC5D6162-C1BA-8D41-8117-18600E50C03E}"/>
                </a:ext>
              </a:extLst>
            </p:cNvPr>
            <p:cNvSpPr txBox="1"/>
            <p:nvPr/>
          </p:nvSpPr>
          <p:spPr>
            <a:xfrm>
              <a:off x="3230720" y="4392775"/>
              <a:ext cx="1974804" cy="406267"/>
            </a:xfrm>
            <a:prstGeom prst="rect">
              <a:avLst/>
            </a:prstGeom>
            <a:solidFill>
              <a:srgbClr val="E7F3FF"/>
            </a:solidFill>
            <a:ln>
              <a:solidFill>
                <a:schemeClr val="bg1">
                  <a:lumMod val="50000"/>
                </a:schemeClr>
              </a:solidFill>
            </a:ln>
          </p:spPr>
          <p:txBody>
            <a:bodyPr wrap="square" tIns="0" bIns="0" rtlCol="0">
              <a:noAutofit/>
            </a:bodyPr>
            <a:lstStyle/>
            <a:p>
              <a:pPr algn="l"/>
              <a:r>
                <a:rPr lang="en-US" sz="1200" dirty="0">
                  <a:latin typeface="Courier" charset="0"/>
                  <a:ea typeface="Courier" charset="0"/>
                  <a:cs typeface="Courier" charset="0"/>
                </a:rPr>
                <a:t>... </a:t>
              </a:r>
            </a:p>
            <a:p>
              <a:pPr algn="l"/>
              <a:r>
                <a:rPr lang="en-US" sz="1200" dirty="0">
                  <a:latin typeface="Courier" charset="0"/>
                  <a:ea typeface="Courier" charset="0"/>
                  <a:cs typeface="Courier" charset="0"/>
                </a:rPr>
                <a:t>call   </a:t>
              </a:r>
              <a:r>
                <a:rPr lang="en-US" sz="1200" dirty="0" err="1">
                  <a:latin typeface="Courier" charset="0"/>
                  <a:ea typeface="Courier" charset="0"/>
                  <a:cs typeface="Courier" charset="0"/>
                </a:rPr>
                <a:t>BIO_free_all</a:t>
              </a:r>
              <a:endParaRPr lang="en-US" sz="1200" dirty="0">
                <a:latin typeface="Courier" charset="0"/>
                <a:ea typeface="Courier" charset="0"/>
                <a:cs typeface="Courier" charset="0"/>
              </a:endParaRPr>
            </a:p>
          </p:txBody>
        </p:sp>
        <p:sp>
          <p:nvSpPr>
            <p:cNvPr id="40" name="TextBox 39">
              <a:extLst>
                <a:ext uri="{FF2B5EF4-FFF2-40B4-BE49-F238E27FC236}">
                  <a16:creationId xmlns:a16="http://schemas.microsoft.com/office/drawing/2014/main" id="{81AC7A4C-4BC1-884E-B0CD-46A3A175769F}"/>
                </a:ext>
              </a:extLst>
            </p:cNvPr>
            <p:cNvSpPr txBox="1"/>
            <p:nvPr/>
          </p:nvSpPr>
          <p:spPr>
            <a:xfrm>
              <a:off x="1851301" y="5539949"/>
              <a:ext cx="1899817" cy="421741"/>
            </a:xfrm>
            <a:prstGeom prst="rect">
              <a:avLst/>
            </a:prstGeom>
            <a:solidFill>
              <a:srgbClr val="E7F3FF"/>
            </a:solidFill>
            <a:ln>
              <a:solidFill>
                <a:schemeClr val="bg1">
                  <a:lumMod val="50000"/>
                </a:schemeClr>
              </a:solidFill>
            </a:ln>
          </p:spPr>
          <p:txBody>
            <a:bodyPr wrap="square" tIns="0" bIns="0" rtlCol="0">
              <a:noAutofit/>
            </a:bodyPr>
            <a:lstStyle/>
            <a:p>
              <a:pPr algn="l"/>
              <a:r>
                <a:rPr lang="en-US" sz="1200" dirty="0">
                  <a:latin typeface="Courier" charset="0"/>
                  <a:ea typeface="Courier" charset="0"/>
                  <a:cs typeface="Courier" charset="0"/>
                </a:rPr>
                <a:t>...</a:t>
              </a:r>
            </a:p>
            <a:p>
              <a:pPr algn="l"/>
              <a:r>
                <a:rPr lang="en-US" sz="1200" dirty="0" err="1">
                  <a:latin typeface="Courier" charset="0"/>
                  <a:ea typeface="Courier" charset="0"/>
                  <a:cs typeface="Courier" charset="0"/>
                </a:rPr>
                <a:t>do_free_upto</a:t>
              </a:r>
              <a:r>
                <a:rPr lang="en-US" sz="1200" dirty="0">
                  <a:latin typeface="Courier" charset="0"/>
                  <a:ea typeface="Courier" charset="0"/>
                  <a:cs typeface="Courier" charset="0"/>
                </a:rPr>
                <a:t> </a:t>
              </a:r>
              <a:r>
                <a:rPr lang="en-US" sz="1200" dirty="0" err="1">
                  <a:latin typeface="Courier" charset="0"/>
                  <a:ea typeface="Courier" charset="0"/>
                  <a:cs typeface="Courier" charset="0"/>
                </a:rPr>
                <a:t>endp</a:t>
              </a:r>
              <a:endParaRPr lang="en-US" sz="1200" dirty="0">
                <a:latin typeface="Courier" charset="0"/>
                <a:ea typeface="Courier" charset="0"/>
                <a:cs typeface="Courier" charset="0"/>
              </a:endParaRPr>
            </a:p>
          </p:txBody>
        </p:sp>
        <p:cxnSp>
          <p:nvCxnSpPr>
            <p:cNvPr id="54" name="Straight Arrow Connector 53">
              <a:extLst>
                <a:ext uri="{FF2B5EF4-FFF2-40B4-BE49-F238E27FC236}">
                  <a16:creationId xmlns:a16="http://schemas.microsoft.com/office/drawing/2014/main" id="{BE744C30-D1A0-3441-8C29-EF4DEE485AA0}"/>
                </a:ext>
              </a:extLst>
            </p:cNvPr>
            <p:cNvCxnSpPr>
              <a:cxnSpLocks/>
              <a:stCxn id="29" idx="2"/>
              <a:endCxn id="30" idx="0"/>
            </p:cNvCxnSpPr>
            <p:nvPr/>
          </p:nvCxnSpPr>
          <p:spPr>
            <a:xfrm>
              <a:off x="1408886" y="4799043"/>
              <a:ext cx="3175" cy="259184"/>
            </a:xfrm>
            <a:prstGeom prst="straightConnector1">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4A9AF3E-6798-4B4A-B975-D811BF61126F}"/>
                </a:ext>
              </a:extLst>
            </p:cNvPr>
            <p:cNvSpPr txBox="1"/>
            <p:nvPr/>
          </p:nvSpPr>
          <p:spPr>
            <a:xfrm>
              <a:off x="1245983" y="6205399"/>
              <a:ext cx="385833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dirty="0">
                  <a:latin typeface="Gill Sans MT" panose="020B0502020104020203" pitchFamily="34" charset="77"/>
                  <a:ea typeface="Times New Roman" charset="0"/>
                  <a:cs typeface="Times New Roman" charset="0"/>
                </a:rPr>
                <a:t>Assembly code of CVE-2015-1792 compiled with x86-GCC-4.8.4-O0</a:t>
              </a:r>
            </a:p>
          </p:txBody>
        </p:sp>
        <p:cxnSp>
          <p:nvCxnSpPr>
            <p:cNvPr id="65" name="Elbow Connector 64">
              <a:extLst>
                <a:ext uri="{FF2B5EF4-FFF2-40B4-BE49-F238E27FC236}">
                  <a16:creationId xmlns:a16="http://schemas.microsoft.com/office/drawing/2014/main" id="{71CBE239-4CA8-2C42-8AEA-20079582D99E}"/>
                </a:ext>
              </a:extLst>
            </p:cNvPr>
            <p:cNvCxnSpPr>
              <a:cxnSpLocks/>
              <a:stCxn id="111" idx="2"/>
              <a:endCxn id="31" idx="0"/>
            </p:cNvCxnSpPr>
            <p:nvPr/>
          </p:nvCxnSpPr>
          <p:spPr>
            <a:xfrm rot="16200000" flipH="1">
              <a:off x="3378642" y="3553295"/>
              <a:ext cx="391476" cy="1287484"/>
            </a:xfrm>
            <a:prstGeom prst="bentConnector3">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0" name="Elbow Connector 79">
              <a:extLst>
                <a:ext uri="{FF2B5EF4-FFF2-40B4-BE49-F238E27FC236}">
                  <a16:creationId xmlns:a16="http://schemas.microsoft.com/office/drawing/2014/main" id="{EA7DF847-7518-0644-AC20-006BBF27CA9A}"/>
                </a:ext>
              </a:extLst>
            </p:cNvPr>
            <p:cNvCxnSpPr>
              <a:cxnSpLocks/>
              <a:stCxn id="31" idx="2"/>
              <a:endCxn id="40" idx="0"/>
            </p:cNvCxnSpPr>
            <p:nvPr/>
          </p:nvCxnSpPr>
          <p:spPr>
            <a:xfrm rot="5400000">
              <a:off x="3139213" y="4461039"/>
              <a:ext cx="740907" cy="1416912"/>
            </a:xfrm>
            <a:prstGeom prst="bentConnector3">
              <a:avLst>
                <a:gd name="adj1" fmla="val 82942"/>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5" name="Elbow Connector 84">
              <a:extLst>
                <a:ext uri="{FF2B5EF4-FFF2-40B4-BE49-F238E27FC236}">
                  <a16:creationId xmlns:a16="http://schemas.microsoft.com/office/drawing/2014/main" id="{3953909E-9B4F-CA43-9364-B9463995047C}"/>
                </a:ext>
              </a:extLst>
            </p:cNvPr>
            <p:cNvCxnSpPr>
              <a:cxnSpLocks/>
              <a:stCxn id="30" idx="2"/>
              <a:endCxn id="113" idx="0"/>
            </p:cNvCxnSpPr>
            <p:nvPr/>
          </p:nvCxnSpPr>
          <p:spPr>
            <a:xfrm rot="16200000" flipH="1">
              <a:off x="1837365" y="4886939"/>
              <a:ext cx="230434" cy="1081043"/>
            </a:xfrm>
            <a:prstGeom prst="bentConnector3">
              <a:avLst>
                <a:gd name="adj1" fmla="val 50000"/>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8" name="Elbow Connector 87">
              <a:extLst>
                <a:ext uri="{FF2B5EF4-FFF2-40B4-BE49-F238E27FC236}">
                  <a16:creationId xmlns:a16="http://schemas.microsoft.com/office/drawing/2014/main" id="{E90554D2-3DBC-2241-B6D0-5A2AFD7EF4F5}"/>
                </a:ext>
              </a:extLst>
            </p:cNvPr>
            <p:cNvCxnSpPr>
              <a:cxnSpLocks/>
              <a:stCxn id="107" idx="2"/>
              <a:endCxn id="29" idx="0"/>
            </p:cNvCxnSpPr>
            <p:nvPr/>
          </p:nvCxnSpPr>
          <p:spPr>
            <a:xfrm rot="5400000">
              <a:off x="1768049" y="3647150"/>
              <a:ext cx="386464" cy="1104789"/>
            </a:xfrm>
            <a:prstGeom prst="bentConnector3">
              <a:avLst>
                <a:gd name="adj1" fmla="val 60142"/>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7" name="TextBox 106">
              <a:extLst>
                <a:ext uri="{FF2B5EF4-FFF2-40B4-BE49-F238E27FC236}">
                  <a16:creationId xmlns:a16="http://schemas.microsoft.com/office/drawing/2014/main" id="{87A2BC98-90E5-6D40-B044-5AAE68B97009}"/>
                </a:ext>
              </a:extLst>
            </p:cNvPr>
            <p:cNvSpPr txBox="1"/>
            <p:nvPr/>
          </p:nvSpPr>
          <p:spPr>
            <a:xfrm>
              <a:off x="2294908" y="3736560"/>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11" name="TextBox 110">
              <a:extLst>
                <a:ext uri="{FF2B5EF4-FFF2-40B4-BE49-F238E27FC236}">
                  <a16:creationId xmlns:a16="http://schemas.microsoft.com/office/drawing/2014/main" id="{A9623A85-826C-3F4A-8387-65E0B36F9021}"/>
                </a:ext>
              </a:extLst>
            </p:cNvPr>
            <p:cNvSpPr txBox="1"/>
            <p:nvPr/>
          </p:nvSpPr>
          <p:spPr>
            <a:xfrm>
              <a:off x="2711871" y="3731547"/>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13" name="TextBox 112">
              <a:extLst>
                <a:ext uri="{FF2B5EF4-FFF2-40B4-BE49-F238E27FC236}">
                  <a16:creationId xmlns:a16="http://schemas.microsoft.com/office/drawing/2014/main" id="{5FE13B82-3CDF-674A-95F8-972D90D87B50}"/>
                </a:ext>
              </a:extLst>
            </p:cNvPr>
            <p:cNvSpPr txBox="1"/>
            <p:nvPr/>
          </p:nvSpPr>
          <p:spPr>
            <a:xfrm>
              <a:off x="2274337" y="5542678"/>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18" name="TextBox 117">
              <a:extLst>
                <a:ext uri="{FF2B5EF4-FFF2-40B4-BE49-F238E27FC236}">
                  <a16:creationId xmlns:a16="http://schemas.microsoft.com/office/drawing/2014/main" id="{62ADF758-9449-B94D-8D2B-8BE314FA85F7}"/>
                </a:ext>
              </a:extLst>
            </p:cNvPr>
            <p:cNvSpPr txBox="1"/>
            <p:nvPr/>
          </p:nvSpPr>
          <p:spPr>
            <a:xfrm>
              <a:off x="304911" y="4386428"/>
              <a:ext cx="1661240" cy="406267"/>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grpSp>
      <p:grpSp>
        <p:nvGrpSpPr>
          <p:cNvPr id="170" name="Group 169">
            <a:extLst>
              <a:ext uri="{FF2B5EF4-FFF2-40B4-BE49-F238E27FC236}">
                <a16:creationId xmlns:a16="http://schemas.microsoft.com/office/drawing/2014/main" id="{B5FDAC5B-B802-FC40-9B5A-363EB1FBCC16}"/>
              </a:ext>
            </a:extLst>
          </p:cNvPr>
          <p:cNvGrpSpPr/>
          <p:nvPr/>
        </p:nvGrpSpPr>
        <p:grpSpPr>
          <a:xfrm>
            <a:off x="7029410" y="3528413"/>
            <a:ext cx="5045038" cy="2413191"/>
            <a:chOff x="11322722" y="3525971"/>
            <a:chExt cx="5045038" cy="2413191"/>
          </a:xfrm>
        </p:grpSpPr>
        <p:cxnSp>
          <p:nvCxnSpPr>
            <p:cNvPr id="155" name="Elbow Connector 154">
              <a:extLst>
                <a:ext uri="{FF2B5EF4-FFF2-40B4-BE49-F238E27FC236}">
                  <a16:creationId xmlns:a16="http://schemas.microsoft.com/office/drawing/2014/main" id="{DD8D191D-C576-8847-AEF7-7A5B238DB4CB}"/>
                </a:ext>
              </a:extLst>
            </p:cNvPr>
            <p:cNvCxnSpPr>
              <a:cxnSpLocks/>
              <a:stCxn id="169" idx="0"/>
              <a:endCxn id="169" idx="2"/>
            </p:cNvCxnSpPr>
            <p:nvPr/>
          </p:nvCxnSpPr>
          <p:spPr>
            <a:xfrm rot="16200000" flipH="1">
              <a:off x="12083729" y="4457159"/>
              <a:ext cx="406267" cy="12700"/>
            </a:xfrm>
            <a:prstGeom prst="bentConnector5">
              <a:avLst>
                <a:gd name="adj1" fmla="val -43407"/>
                <a:gd name="adj2" fmla="val -8425433"/>
                <a:gd name="adj3" fmla="val 130545"/>
              </a:avLst>
            </a:prstGeom>
            <a:ln w="15875">
              <a:solidFill>
                <a:schemeClr val="tx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9CDE2925-C1E5-2F47-99B5-72271FE7EB8A}"/>
                </a:ext>
              </a:extLst>
            </p:cNvPr>
            <p:cNvSpPr txBox="1"/>
            <p:nvPr/>
          </p:nvSpPr>
          <p:spPr>
            <a:xfrm>
              <a:off x="12762411" y="3525971"/>
              <a:ext cx="2450649" cy="329184"/>
            </a:xfrm>
            <a:prstGeom prst="rect">
              <a:avLst/>
            </a:prstGeom>
            <a:solidFill>
              <a:srgbClr val="E7F3FF"/>
            </a:solidFill>
            <a:ln>
              <a:solidFill>
                <a:schemeClr val="tx1"/>
              </a:solidFill>
            </a:ln>
          </p:spPr>
          <p:txBody>
            <a:bodyPr wrap="square" lIns="45720" tIns="0" rIns="0" bIns="0" rtlCol="0" anchor="ctr">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{2, 0, 1, 0, 3, 1, 2, 0}</a:t>
              </a:r>
            </a:p>
          </p:txBody>
        </p:sp>
        <p:sp>
          <p:nvSpPr>
            <p:cNvPr id="157" name="TextBox 156">
              <a:extLst>
                <a:ext uri="{FF2B5EF4-FFF2-40B4-BE49-F238E27FC236}">
                  <a16:creationId xmlns:a16="http://schemas.microsoft.com/office/drawing/2014/main" id="{C67E9BF3-6554-CC46-837E-7AB4A283715B}"/>
                </a:ext>
              </a:extLst>
            </p:cNvPr>
            <p:cNvSpPr txBox="1"/>
            <p:nvPr/>
          </p:nvSpPr>
          <p:spPr>
            <a:xfrm>
              <a:off x="11322722" y="4260374"/>
              <a:ext cx="2474991" cy="406267"/>
            </a:xfrm>
            <a:prstGeom prst="rect">
              <a:avLst/>
            </a:prstGeom>
            <a:solidFill>
              <a:srgbClr val="E7F3FF"/>
            </a:solidFill>
            <a:ln>
              <a:solidFill>
                <a:schemeClr val="bg1">
                  <a:lumMod val="50000"/>
                </a:schemeClr>
              </a:solidFill>
            </a:ln>
          </p:spPr>
          <p:txBody>
            <a:bodyPr wrap="square" tIns="0" bIns="0" rtlCol="0" anchor="ctr">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{0, 0, 3, 2, 12, 0, 2, 0.083}</a:t>
              </a:r>
            </a:p>
          </p:txBody>
        </p:sp>
        <p:sp>
          <p:nvSpPr>
            <p:cNvPr id="158" name="TextBox 157">
              <a:extLst>
                <a:ext uri="{FF2B5EF4-FFF2-40B4-BE49-F238E27FC236}">
                  <a16:creationId xmlns:a16="http://schemas.microsoft.com/office/drawing/2014/main" id="{248D5C52-A56D-6847-B01B-846387AE0DFD}"/>
                </a:ext>
              </a:extLst>
            </p:cNvPr>
            <p:cNvSpPr txBox="1"/>
            <p:nvPr/>
          </p:nvSpPr>
          <p:spPr>
            <a:xfrm>
              <a:off x="11329072" y="4925825"/>
              <a:ext cx="2468641" cy="322108"/>
            </a:xfrm>
            <a:prstGeom prst="rect">
              <a:avLst/>
            </a:prstGeom>
            <a:solidFill>
              <a:srgbClr val="E7F3FF"/>
            </a:solidFill>
            <a:ln>
              <a:solidFill>
                <a:schemeClr val="bg1">
                  <a:lumMod val="50000"/>
                </a:schemeClr>
              </a:solidFill>
            </a:ln>
          </p:spPr>
          <p:txBody>
            <a:bodyPr wrap="square" tIns="45720" bIns="0" rtlCol="0">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{0, 0, 1, 0, 1, 0, 1, 0.083}</a:t>
              </a:r>
            </a:p>
          </p:txBody>
        </p:sp>
        <p:sp>
          <p:nvSpPr>
            <p:cNvPr id="159" name="TextBox 158">
              <a:extLst>
                <a:ext uri="{FF2B5EF4-FFF2-40B4-BE49-F238E27FC236}">
                  <a16:creationId xmlns:a16="http://schemas.microsoft.com/office/drawing/2014/main" id="{132CB1C3-7AB7-E749-8CFF-564D7DB81181}"/>
                </a:ext>
              </a:extLst>
            </p:cNvPr>
            <p:cNvSpPr txBox="1"/>
            <p:nvPr/>
          </p:nvSpPr>
          <p:spPr>
            <a:xfrm>
              <a:off x="14081970" y="4260373"/>
              <a:ext cx="2285790" cy="406267"/>
            </a:xfrm>
            <a:prstGeom prst="rect">
              <a:avLst/>
            </a:prstGeom>
            <a:solidFill>
              <a:srgbClr val="E7F3FF"/>
            </a:solidFill>
            <a:ln>
              <a:solidFill>
                <a:schemeClr val="bg1">
                  <a:lumMod val="50000"/>
                </a:schemeClr>
              </a:solidFill>
            </a:ln>
          </p:spPr>
          <p:txBody>
            <a:bodyPr wrap="square" tIns="0" bIns="0" rtlCol="0" anchor="ctr">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{0, 0, 1, 1, 3, 0, 0, 1, 0.083}</a:t>
              </a:r>
            </a:p>
          </p:txBody>
        </p:sp>
        <p:sp>
          <p:nvSpPr>
            <p:cNvPr id="160" name="TextBox 159">
              <a:extLst>
                <a:ext uri="{FF2B5EF4-FFF2-40B4-BE49-F238E27FC236}">
                  <a16:creationId xmlns:a16="http://schemas.microsoft.com/office/drawing/2014/main" id="{E0D20981-A0E5-F84A-B11C-8A68144F8B02}"/>
                </a:ext>
              </a:extLst>
            </p:cNvPr>
            <p:cNvSpPr txBox="1"/>
            <p:nvPr/>
          </p:nvSpPr>
          <p:spPr>
            <a:xfrm>
              <a:off x="12996040" y="5517421"/>
              <a:ext cx="1899817" cy="421741"/>
            </a:xfrm>
            <a:prstGeom prst="rect">
              <a:avLst/>
            </a:prstGeom>
            <a:solidFill>
              <a:srgbClr val="E7F3FF"/>
            </a:solidFill>
            <a:ln>
              <a:solidFill>
                <a:schemeClr val="bg1">
                  <a:lumMod val="50000"/>
                </a:schemeClr>
              </a:solidFill>
            </a:ln>
          </p:spPr>
          <p:txBody>
            <a:bodyPr wrap="square" tIns="0" bIns="0" rtlCol="0" anchor="ctr">
              <a:noAutofit/>
            </a:bodyPr>
            <a:lstStyle/>
            <a:p>
              <a:pPr lvl="0" defTabSz="914400" hangingPunct="1">
                <a:defRPr/>
              </a:pPr>
              <a:r>
                <a:rPr lang="en-US" kern="1200" dirty="0">
                  <a:solidFill>
                    <a:prstClr val="black"/>
                  </a:solidFill>
                  <a:latin typeface="Gill Sans MT" panose="020B0502020104020203" pitchFamily="34" charset="77"/>
                  <a:ea typeface="Arial" charset="0"/>
                  <a:cs typeface="Arial" charset="0"/>
                </a:rPr>
                <a:t>{1, 0, 0, 0, 2, 1, 0, 0}</a:t>
              </a:r>
            </a:p>
          </p:txBody>
        </p:sp>
        <p:cxnSp>
          <p:nvCxnSpPr>
            <p:cNvPr id="161" name="Straight Arrow Connector 160">
              <a:extLst>
                <a:ext uri="{FF2B5EF4-FFF2-40B4-BE49-F238E27FC236}">
                  <a16:creationId xmlns:a16="http://schemas.microsoft.com/office/drawing/2014/main" id="{26D04D7E-65AC-F04F-924B-40C78E27B5A3}"/>
                </a:ext>
              </a:extLst>
            </p:cNvPr>
            <p:cNvCxnSpPr>
              <a:cxnSpLocks/>
              <a:stCxn id="157" idx="2"/>
              <a:endCxn id="158" idx="0"/>
            </p:cNvCxnSpPr>
            <p:nvPr/>
          </p:nvCxnSpPr>
          <p:spPr>
            <a:xfrm>
              <a:off x="12560218" y="4666641"/>
              <a:ext cx="3175" cy="259184"/>
            </a:xfrm>
            <a:prstGeom prst="straightConnector1">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294C527B-E329-C74C-998E-77C2284F5662}"/>
                </a:ext>
              </a:extLst>
            </p:cNvPr>
            <p:cNvCxnSpPr>
              <a:cxnSpLocks/>
              <a:stCxn id="167" idx="2"/>
              <a:endCxn id="159" idx="0"/>
            </p:cNvCxnSpPr>
            <p:nvPr/>
          </p:nvCxnSpPr>
          <p:spPr>
            <a:xfrm rot="16200000" flipH="1">
              <a:off x="14457679" y="3493187"/>
              <a:ext cx="391476" cy="1142895"/>
            </a:xfrm>
            <a:prstGeom prst="bentConnector3">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3" name="Elbow Connector 162">
              <a:extLst>
                <a:ext uri="{FF2B5EF4-FFF2-40B4-BE49-F238E27FC236}">
                  <a16:creationId xmlns:a16="http://schemas.microsoft.com/office/drawing/2014/main" id="{0EF4E341-21DB-C941-A9FA-ABDEA3B28966}"/>
                </a:ext>
              </a:extLst>
            </p:cNvPr>
            <p:cNvCxnSpPr>
              <a:cxnSpLocks/>
              <a:stCxn id="159" idx="2"/>
              <a:endCxn id="160" idx="0"/>
            </p:cNvCxnSpPr>
            <p:nvPr/>
          </p:nvCxnSpPr>
          <p:spPr>
            <a:xfrm rot="5400000">
              <a:off x="14160017" y="4452572"/>
              <a:ext cx="850781" cy="1278916"/>
            </a:xfrm>
            <a:prstGeom prst="bentConnector3">
              <a:avLst>
                <a:gd name="adj1" fmla="val 80708"/>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5" name="Elbow Connector 164">
              <a:extLst>
                <a:ext uri="{FF2B5EF4-FFF2-40B4-BE49-F238E27FC236}">
                  <a16:creationId xmlns:a16="http://schemas.microsoft.com/office/drawing/2014/main" id="{F9DE52F7-A8B6-7446-BFC9-A6C850B7F7B2}"/>
                </a:ext>
              </a:extLst>
            </p:cNvPr>
            <p:cNvCxnSpPr>
              <a:cxnSpLocks/>
              <a:stCxn id="166" idx="2"/>
              <a:endCxn id="157" idx="0"/>
            </p:cNvCxnSpPr>
            <p:nvPr/>
          </p:nvCxnSpPr>
          <p:spPr>
            <a:xfrm rot="5400000">
              <a:off x="12919381" y="3514748"/>
              <a:ext cx="386464" cy="1104789"/>
            </a:xfrm>
            <a:prstGeom prst="bentConnector3">
              <a:avLst>
                <a:gd name="adj1" fmla="val 60142"/>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6" name="TextBox 165">
              <a:extLst>
                <a:ext uri="{FF2B5EF4-FFF2-40B4-BE49-F238E27FC236}">
                  <a16:creationId xmlns:a16="http://schemas.microsoft.com/office/drawing/2014/main" id="{E6437E91-09DF-9142-9171-44A3813D6853}"/>
                </a:ext>
              </a:extLst>
            </p:cNvPr>
            <p:cNvSpPr txBox="1"/>
            <p:nvPr/>
          </p:nvSpPr>
          <p:spPr>
            <a:xfrm>
              <a:off x="13446240" y="3604158"/>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67" name="TextBox 166">
              <a:extLst>
                <a:ext uri="{FF2B5EF4-FFF2-40B4-BE49-F238E27FC236}">
                  <a16:creationId xmlns:a16="http://schemas.microsoft.com/office/drawing/2014/main" id="{C2AE0C39-2B19-2E4F-B0FB-32743856F1BC}"/>
                </a:ext>
              </a:extLst>
            </p:cNvPr>
            <p:cNvSpPr txBox="1"/>
            <p:nvPr/>
          </p:nvSpPr>
          <p:spPr>
            <a:xfrm>
              <a:off x="13863203" y="3599145"/>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68" name="TextBox 167">
              <a:extLst>
                <a:ext uri="{FF2B5EF4-FFF2-40B4-BE49-F238E27FC236}">
                  <a16:creationId xmlns:a16="http://schemas.microsoft.com/office/drawing/2014/main" id="{F51A0191-6000-9148-93A9-8A2D931BDFCD}"/>
                </a:ext>
              </a:extLst>
            </p:cNvPr>
            <p:cNvSpPr txBox="1"/>
            <p:nvPr/>
          </p:nvSpPr>
          <p:spPr>
            <a:xfrm>
              <a:off x="13425669" y="5514780"/>
              <a:ext cx="437534" cy="269752"/>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sp>
          <p:nvSpPr>
            <p:cNvPr id="169" name="TextBox 168">
              <a:extLst>
                <a:ext uri="{FF2B5EF4-FFF2-40B4-BE49-F238E27FC236}">
                  <a16:creationId xmlns:a16="http://schemas.microsoft.com/office/drawing/2014/main" id="{8A6D2584-49F4-4244-B069-CCBFB9EB05AB}"/>
                </a:ext>
              </a:extLst>
            </p:cNvPr>
            <p:cNvSpPr txBox="1"/>
            <p:nvPr/>
          </p:nvSpPr>
          <p:spPr>
            <a:xfrm>
              <a:off x="11456243" y="4254026"/>
              <a:ext cx="1661240" cy="406267"/>
            </a:xfrm>
            <a:prstGeom prst="rect">
              <a:avLst/>
            </a:prstGeom>
            <a:noFill/>
            <a:ln>
              <a:noFill/>
            </a:ln>
          </p:spPr>
          <p:txBody>
            <a:bodyPr wrap="square" tIns="0" bIns="0" rtlCol="0">
              <a:noAutofit/>
            </a:bodyPr>
            <a:lstStyle/>
            <a:p>
              <a:pPr algn="l"/>
              <a:endParaRPr lang="en-US" sz="1200" dirty="0">
                <a:latin typeface="Courier" charset="0"/>
                <a:ea typeface="Courier" charset="0"/>
                <a:cs typeface="Courier" charset="0"/>
              </a:endParaRPr>
            </a:p>
          </p:txBody>
        </p:sp>
        <p:cxnSp>
          <p:nvCxnSpPr>
            <p:cNvPr id="164" name="Elbow Connector 163">
              <a:extLst>
                <a:ext uri="{FF2B5EF4-FFF2-40B4-BE49-F238E27FC236}">
                  <a16:creationId xmlns:a16="http://schemas.microsoft.com/office/drawing/2014/main" id="{5E2CE91F-017D-F442-86E3-4D0F05BF9367}"/>
                </a:ext>
              </a:extLst>
            </p:cNvPr>
            <p:cNvCxnSpPr>
              <a:cxnSpLocks/>
              <a:stCxn id="158" idx="2"/>
              <a:endCxn id="168" idx="0"/>
            </p:cNvCxnSpPr>
            <p:nvPr/>
          </p:nvCxnSpPr>
          <p:spPr>
            <a:xfrm rot="16200000" flipH="1">
              <a:off x="12970491" y="4840834"/>
              <a:ext cx="266847" cy="1081043"/>
            </a:xfrm>
            <a:prstGeom prst="bentConnector3">
              <a:avLst>
                <a:gd name="adj1" fmla="val 50000"/>
              </a:avLst>
            </a:prstGeom>
            <a:noFill/>
            <a:ln w="19050" cap="flat">
              <a:solidFill>
                <a:srgbClr val="414141"/>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171" name="Right Arrow 170">
            <a:extLst>
              <a:ext uri="{FF2B5EF4-FFF2-40B4-BE49-F238E27FC236}">
                <a16:creationId xmlns:a16="http://schemas.microsoft.com/office/drawing/2014/main" id="{987CA7EC-A80F-DB42-B251-508BC002C686}"/>
              </a:ext>
            </a:extLst>
          </p:cNvPr>
          <p:cNvSpPr/>
          <p:nvPr/>
        </p:nvSpPr>
        <p:spPr>
          <a:xfrm>
            <a:off x="5390504" y="4438920"/>
            <a:ext cx="1354649" cy="194483"/>
          </a:xfrm>
          <a:prstGeom prst="rightArrow">
            <a:avLst/>
          </a:prstGeom>
          <a:solidFill>
            <a:srgbClr val="F4D5F5"/>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72" name="TextBox 171">
            <a:extLst>
              <a:ext uri="{FF2B5EF4-FFF2-40B4-BE49-F238E27FC236}">
                <a16:creationId xmlns:a16="http://schemas.microsoft.com/office/drawing/2014/main" id="{3958E8BC-09F6-7845-8EF0-546DD3F76694}"/>
              </a:ext>
            </a:extLst>
          </p:cNvPr>
          <p:cNvSpPr txBox="1"/>
          <p:nvPr/>
        </p:nvSpPr>
        <p:spPr>
          <a:xfrm>
            <a:off x="8839832" y="3004510"/>
            <a:ext cx="170918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sz="2400" dirty="0">
                <a:solidFill>
                  <a:srgbClr val="FF0000"/>
                </a:solidFill>
                <a:latin typeface="Gill Sans MT" panose="020B0502020104020203" pitchFamily="34" charset="77"/>
                <a:ea typeface="Times New Roman" charset="0"/>
                <a:cs typeface="Times New Roman" charset="0"/>
              </a:rPr>
              <a:t>Label</a:t>
            </a:r>
            <a:r>
              <a:rPr lang="en-US" sz="2400" dirty="0">
                <a:latin typeface="Gill Sans MT" panose="020B0502020104020203" pitchFamily="34" charset="77"/>
                <a:ea typeface="Times New Roman" charset="0"/>
                <a:cs typeface="Times New Roman" charset="0"/>
              </a:rPr>
              <a:t> </a:t>
            </a:r>
            <a:r>
              <a:rPr lang="en-US" sz="2400" b="1" dirty="0">
                <a:solidFill>
                  <a:srgbClr val="FF0000"/>
                </a:solidFill>
                <a:latin typeface="Times New Roman" panose="02020603050405020304" pitchFamily="18" charset="0"/>
                <a:ea typeface="Times New Roman" charset="0"/>
                <a:cs typeface="Times New Roman" panose="02020603050405020304" pitchFamily="18" charset="0"/>
              </a:rPr>
              <a:t>?</a:t>
            </a:r>
          </a:p>
        </p:txBody>
      </p:sp>
    </p:spTree>
    <p:custDataLst>
      <p:tags r:id="rId1"/>
    </p:custDataLst>
    <p:extLst>
      <p:ext uri="{BB962C8B-B14F-4D97-AF65-F5344CB8AC3E}">
        <p14:creationId xmlns:p14="http://schemas.microsoft.com/office/powerpoint/2010/main" val="2518741181"/>
      </p:ext>
    </p:extLst>
  </p:cSld>
  <p:clrMapOvr>
    <a:masterClrMapping/>
  </p:clrMapOvr>
  <p:transition spd="med" advTm="6089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70"/>
                                        </p:tgtEl>
                                        <p:attrNameLst>
                                          <p:attrName>style.visibility</p:attrName>
                                        </p:attrNameLst>
                                      </p:cBhvr>
                                      <p:to>
                                        <p:strVal val="visible"/>
                                      </p:to>
                                    </p:set>
                                    <p:animEffect transition="in" filter="dissolve">
                                      <p:cBhvr>
                                        <p:cTn id="21" dur="500"/>
                                        <p:tgtEl>
                                          <p:spTgt spid="17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dissolve">
                                      <p:cBhvr>
                                        <p:cTn id="24" dur="500"/>
                                        <p:tgtEl>
                                          <p:spTgt spid="17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2">
                                            <p:txEl>
                                              <p:pRg st="3" end="3"/>
                                            </p:txEl>
                                          </p:spTgt>
                                        </p:tgtEl>
                                        <p:attrNameLst>
                                          <p:attrName>style.visibility</p:attrName>
                                        </p:attrNameLst>
                                      </p:cBhvr>
                                      <p:to>
                                        <p:strVal val="visible"/>
                                      </p:to>
                                    </p:set>
                                    <p:animEffect transition="in" filter="dissolve">
                                      <p:cBhvr>
                                        <p:cTn id="29" dur="500"/>
                                        <p:tgtEl>
                                          <p:spTgt spid="3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72"/>
                                        </p:tgtEl>
                                        <p:attrNameLst>
                                          <p:attrName>style.visibility</p:attrName>
                                        </p:attrNameLst>
                                      </p:cBhvr>
                                      <p:to>
                                        <p:strVal val="visible"/>
                                      </p:to>
                                    </p:set>
                                    <p:animEffect transition="in" filter="dissolve">
                                      <p:cBhvr>
                                        <p:cTn id="3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E0A3-606B-FA4B-8BDF-D327FE347645}"/>
              </a:ext>
            </a:extLst>
          </p:cNvPr>
          <p:cNvSpPr>
            <a:spLocks noGrp="1"/>
          </p:cNvSpPr>
          <p:nvPr>
            <p:ph type="title"/>
          </p:nvPr>
        </p:nvSpPr>
        <p:spPr/>
        <p:txBody>
          <a:bodyPr>
            <a:normAutofit/>
          </a:bodyPr>
          <a:lstStyle/>
          <a:p>
            <a:r>
              <a:rPr lang="en-US" sz="4400" dirty="0"/>
              <a:t>Ranking-Based Triplet Loss Network</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76139A-8CC2-0E4F-9821-78B86C38DD19}"/>
                  </a:ext>
                </a:extLst>
              </p:cNvPr>
              <p:cNvSpPr>
                <a:spLocks noGrp="1"/>
              </p:cNvSpPr>
              <p:nvPr>
                <p:ph type="body" idx="1"/>
              </p:nvPr>
            </p:nvSpPr>
            <p:spPr>
              <a:xfrm>
                <a:off x="616071" y="951929"/>
                <a:ext cx="11239501" cy="2764037"/>
              </a:xfrm>
            </p:spPr>
            <p:txBody>
              <a:bodyPr>
                <a:normAutofit/>
              </a:bodyPr>
              <a:lstStyle/>
              <a:p>
                <a:r>
                  <a:rPr lang="en-US" sz="2400" dirty="0">
                    <a:solidFill>
                      <a:schemeClr val="tx1"/>
                    </a:solidFill>
                  </a:rPr>
                  <a:t>Triplet Loss Network</a:t>
                </a:r>
              </a:p>
              <a:p>
                <a:pPr lvl="1">
                  <a:spcBef>
                    <a:spcPts val="1100"/>
                  </a:spcBef>
                </a:pPr>
                <a:r>
                  <a:rPr lang="en-US" sz="2200" dirty="0">
                    <a:solidFill>
                      <a:schemeClr val="tx1"/>
                    </a:solidFill>
                  </a:rPr>
                  <a:t>Triplet: </a:t>
                </a:r>
                <a:r>
                  <a:rPr lang="en-US" sz="2200" i="1" dirty="0">
                    <a:solidFill>
                      <a:schemeClr val="tx1"/>
                    </a:solidFill>
                  </a:rPr>
                  <a:t>&lt;</a:t>
                </a:r>
                <a:r>
                  <a:rPr lang="en-US" sz="2200" i="1" dirty="0">
                    <a:solidFill>
                      <a:srgbClr val="0432FF"/>
                    </a:solidFill>
                  </a:rPr>
                  <a:t>anchor, positive, negative</a:t>
                </a:r>
                <a:r>
                  <a:rPr lang="en-US" sz="2200" i="1" dirty="0">
                    <a:solidFill>
                      <a:schemeClr val="tx1"/>
                    </a:solidFill>
                  </a:rPr>
                  <a:t>&gt;</a:t>
                </a:r>
              </a:p>
              <a:p>
                <a:pPr lvl="1">
                  <a:spcBef>
                    <a:spcPts val="1100"/>
                  </a:spcBef>
                </a:pPr>
                <a:r>
                  <a:rPr lang="en-US" sz="2200" i="1" dirty="0">
                    <a:solidFill>
                      <a:srgbClr val="0432FF"/>
                    </a:solidFill>
                  </a:rPr>
                  <a:t>Similarity label</a:t>
                </a:r>
                <a:r>
                  <a:rPr lang="en-US" sz="2200" dirty="0"/>
                  <a:t>: anchor is more similar with positive than with negative.</a:t>
                </a:r>
                <a:endParaRPr lang="en-US" sz="2200" dirty="0">
                  <a:solidFill>
                    <a:schemeClr val="tx1"/>
                  </a:solidFill>
                </a:endParaRPr>
              </a:p>
              <a:p>
                <a:pPr lvl="1">
                  <a:spcBef>
                    <a:spcPts val="1100"/>
                  </a:spcBef>
                </a:pPr>
                <a:r>
                  <a:rPr lang="en-US" sz="2200" dirty="0">
                    <a:solidFill>
                      <a:schemeClr val="tx1"/>
                    </a:solidFill>
                  </a:rPr>
                  <a:t>Loss function: </a:t>
                </a:r>
                <a14:m>
                  <m:oMath xmlns:m="http://schemas.openxmlformats.org/officeDocument/2006/math">
                    <m:r>
                      <a:rPr lang="en-US" sz="2200" i="1">
                        <a:solidFill>
                          <a:schemeClr val="tx1"/>
                        </a:solidFill>
                        <a:latin typeface="Cambria Math" panose="02040503050406030204" pitchFamily="18" charset="0"/>
                        <a:ea typeface="Palatino"/>
                        <a:cs typeface="Palatino"/>
                        <a:sym typeface="Palatino"/>
                      </a:rPr>
                      <m:t>𝐿</m:t>
                    </m:r>
                    <m:r>
                      <a:rPr lang="en-US" sz="2200" i="1">
                        <a:solidFill>
                          <a:schemeClr val="tx1"/>
                        </a:solidFill>
                        <a:latin typeface="Cambria Math" panose="02040503050406030204" pitchFamily="18" charset="0"/>
                        <a:ea typeface="Palatino"/>
                        <a:cs typeface="Palatino"/>
                        <a:sym typeface="Palatino"/>
                      </a:rPr>
                      <m:t>=</m:t>
                    </m:r>
                    <m:func>
                      <m:funcPr>
                        <m:ctrlPr>
                          <a:rPr lang="en-US" sz="2200" i="1">
                            <a:solidFill>
                              <a:schemeClr val="tx1"/>
                            </a:solidFill>
                            <a:latin typeface="Cambria Math" panose="02040503050406030204" pitchFamily="18" charset="0"/>
                            <a:ea typeface="Palatino"/>
                            <a:cs typeface="Palatino"/>
                            <a:sym typeface="Palatino"/>
                          </a:rPr>
                        </m:ctrlPr>
                      </m:funcPr>
                      <m:fName>
                        <m:r>
                          <m:rPr>
                            <m:sty m:val="p"/>
                          </m:rPr>
                          <a:rPr lang="en-US" sz="2200">
                            <a:solidFill>
                              <a:schemeClr val="tx1"/>
                            </a:solidFill>
                            <a:latin typeface="Cambria Math" panose="02040503050406030204" pitchFamily="18" charset="0"/>
                            <a:ea typeface="Palatino"/>
                            <a:cs typeface="Palatino"/>
                            <a:sym typeface="Palatino"/>
                          </a:rPr>
                          <m:t>max</m:t>
                        </m:r>
                      </m:fName>
                      <m:e>
                        <m:d>
                          <m:dPr>
                            <m:ctrlPr>
                              <a:rPr lang="en-US" sz="2200" i="1">
                                <a:solidFill>
                                  <a:schemeClr val="tx1"/>
                                </a:solidFill>
                                <a:latin typeface="Cambria Math" panose="02040503050406030204" pitchFamily="18" charset="0"/>
                                <a:ea typeface="Palatino"/>
                                <a:cs typeface="Palatino"/>
                                <a:sym typeface="Palatino"/>
                              </a:rPr>
                            </m:ctrlPr>
                          </m:dPr>
                          <m:e>
                            <m:r>
                              <a:rPr lang="en-US" sz="2200" i="1">
                                <a:solidFill>
                                  <a:schemeClr val="tx1"/>
                                </a:solidFill>
                                <a:latin typeface="Cambria Math" panose="02040503050406030204" pitchFamily="18" charset="0"/>
                              </a:rPr>
                              <m:t>𝑑</m:t>
                            </m:r>
                            <m:d>
                              <m:dPr>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𝑎</m:t>
                                </m:r>
                                <m:r>
                                  <a:rPr lang="en-US" sz="2200" i="1">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𝑝</m:t>
                                </m:r>
                              </m:e>
                            </m:d>
                            <m:r>
                              <a:rPr lang="en-US" sz="2200" i="1">
                                <a:solidFill>
                                  <a:schemeClr val="tx1"/>
                                </a:solidFill>
                                <a:latin typeface="Cambria Math" panose="02040503050406030204" pitchFamily="18" charset="0"/>
                                <a:ea typeface="Palatino"/>
                                <a:cs typeface="Palatino"/>
                                <a:sym typeface="Palatino"/>
                              </a:rPr>
                              <m:t>−</m:t>
                            </m:r>
                            <m:r>
                              <a:rPr lang="en-US" sz="2200" i="1">
                                <a:solidFill>
                                  <a:schemeClr val="tx1"/>
                                </a:solidFill>
                                <a:latin typeface="Cambria Math" panose="02040503050406030204" pitchFamily="18" charset="0"/>
                                <a:ea typeface="Palatino"/>
                                <a:cs typeface="Palatino"/>
                                <a:sym typeface="Palatino"/>
                              </a:rPr>
                              <m:t>𝑑</m:t>
                            </m:r>
                            <m:d>
                              <m:dPr>
                                <m:ctrlPr>
                                  <a:rPr lang="en-US" sz="2200" i="1">
                                    <a:solidFill>
                                      <a:schemeClr val="tx1"/>
                                    </a:solidFill>
                                    <a:latin typeface="Cambria Math" panose="02040503050406030204" pitchFamily="18" charset="0"/>
                                    <a:ea typeface="Palatino"/>
                                    <a:cs typeface="Palatino"/>
                                    <a:sym typeface="Palatino"/>
                                  </a:rPr>
                                </m:ctrlPr>
                              </m:dPr>
                              <m:e>
                                <m:r>
                                  <a:rPr lang="en-US" sz="2200" i="1">
                                    <a:solidFill>
                                      <a:schemeClr val="tx1"/>
                                    </a:solidFill>
                                    <a:latin typeface="Cambria Math" panose="02040503050406030204" pitchFamily="18" charset="0"/>
                                    <a:ea typeface="Palatino"/>
                                    <a:cs typeface="Palatino"/>
                                    <a:sym typeface="Palatino"/>
                                  </a:rPr>
                                  <m:t>𝑎</m:t>
                                </m:r>
                                <m:r>
                                  <a:rPr lang="en-US" sz="2200" i="1">
                                    <a:solidFill>
                                      <a:schemeClr val="tx1"/>
                                    </a:solidFill>
                                    <a:latin typeface="Cambria Math" panose="02040503050406030204" pitchFamily="18" charset="0"/>
                                    <a:ea typeface="Palatino"/>
                                    <a:cs typeface="Palatino"/>
                                    <a:sym typeface="Palatino"/>
                                  </a:rPr>
                                  <m:t>, </m:t>
                                </m:r>
                                <m:r>
                                  <a:rPr lang="en-US" sz="2200" i="1">
                                    <a:solidFill>
                                      <a:schemeClr val="tx1"/>
                                    </a:solidFill>
                                    <a:latin typeface="Cambria Math" panose="02040503050406030204" pitchFamily="18" charset="0"/>
                                    <a:ea typeface="Palatino"/>
                                    <a:cs typeface="Palatino"/>
                                    <a:sym typeface="Palatino"/>
                                  </a:rPr>
                                  <m:t>𝑛</m:t>
                                </m:r>
                              </m:e>
                            </m:d>
                            <m:r>
                              <a:rPr lang="en-US" sz="2200" i="1">
                                <a:solidFill>
                                  <a:schemeClr val="tx1"/>
                                </a:solidFill>
                                <a:latin typeface="Cambria Math" panose="02040503050406030204" pitchFamily="18" charset="0"/>
                                <a:ea typeface="Palatino"/>
                                <a:cs typeface="Palatino"/>
                                <a:sym typeface="Palatino"/>
                              </a:rPr>
                              <m:t>+</m:t>
                            </m:r>
                            <m:r>
                              <a:rPr lang="en-US" sz="2200" i="1">
                                <a:solidFill>
                                  <a:schemeClr val="tx1"/>
                                </a:solidFill>
                                <a:latin typeface="Cambria Math" panose="02040503050406030204" pitchFamily="18" charset="0"/>
                                <a:ea typeface="Palatino"/>
                                <a:cs typeface="Palatino"/>
                                <a:sym typeface="Palatino"/>
                              </a:rPr>
                              <m:t>𝑚𝑎𝑟𝑔𝑖𝑛</m:t>
                            </m:r>
                            <m:r>
                              <a:rPr lang="en-US" sz="2200" i="1">
                                <a:solidFill>
                                  <a:schemeClr val="tx1"/>
                                </a:solidFill>
                                <a:latin typeface="Cambria Math" panose="02040503050406030204" pitchFamily="18" charset="0"/>
                                <a:ea typeface="Palatino"/>
                                <a:cs typeface="Palatino"/>
                                <a:sym typeface="Palatino"/>
                              </a:rPr>
                              <m:t>, 0</m:t>
                            </m:r>
                          </m:e>
                        </m:d>
                      </m:e>
                    </m:func>
                  </m:oMath>
                </a14:m>
                <a:endParaRPr lang="en-US" sz="2200" dirty="0">
                  <a:solidFill>
                    <a:schemeClr val="tx1"/>
                  </a:solidFill>
                  <a:ea typeface="Palatino"/>
                  <a:cs typeface="Palatino"/>
                  <a:sym typeface="Palatino"/>
                </a:endParaRPr>
              </a:p>
            </p:txBody>
          </p:sp>
        </mc:Choice>
        <mc:Fallback xmlns="">
          <p:sp>
            <p:nvSpPr>
              <p:cNvPr id="3" name="Text Placeholder 2">
                <a:extLst>
                  <a:ext uri="{FF2B5EF4-FFF2-40B4-BE49-F238E27FC236}">
                    <a16:creationId xmlns:a16="http://schemas.microsoft.com/office/drawing/2014/main" id="{F076139A-8CC2-0E4F-9821-78B86C38DD19}"/>
                  </a:ext>
                </a:extLst>
              </p:cNvPr>
              <p:cNvSpPr>
                <a:spLocks noGrp="1" noRot="1" noChangeAspect="1" noMove="1" noResize="1" noEditPoints="1" noAdjustHandles="1" noChangeArrowheads="1" noChangeShapeType="1" noTextEdit="1"/>
              </p:cNvSpPr>
              <p:nvPr>
                <p:ph type="body" idx="1"/>
              </p:nvPr>
            </p:nvSpPr>
            <p:spPr>
              <a:xfrm>
                <a:off x="616071" y="951929"/>
                <a:ext cx="11239501" cy="2764037"/>
              </a:xfrm>
              <a:blipFill>
                <a:blip r:embed="rId4"/>
                <a:stretch>
                  <a:fillRect l="-11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232608-9FE6-4247-A142-ECBA31D588E2}"/>
              </a:ext>
            </a:extLst>
          </p:cNvPr>
          <p:cNvSpPr>
            <a:spLocks noGrp="1"/>
          </p:cNvSpPr>
          <p:nvPr>
            <p:ph type="sldNum" sz="quarter" idx="2"/>
          </p:nvPr>
        </p:nvSpPr>
        <p:spPr/>
        <p:txBody>
          <a:bodyPr/>
          <a:lstStyle/>
          <a:p>
            <a:fld id="{86CB4B4D-7CA3-9044-876B-883B54F8677D}" type="slidenum">
              <a:rPr lang="en-US" smtClean="0"/>
              <a:pPr/>
              <a:t>24</a:t>
            </a:fld>
            <a:endParaRPr lang="en-US" dirty="0"/>
          </a:p>
        </p:txBody>
      </p:sp>
      <p:grpSp>
        <p:nvGrpSpPr>
          <p:cNvPr id="5" name="Group 4">
            <a:extLst>
              <a:ext uri="{FF2B5EF4-FFF2-40B4-BE49-F238E27FC236}">
                <a16:creationId xmlns:a16="http://schemas.microsoft.com/office/drawing/2014/main" id="{D9079BCA-C8FF-3A4F-BD7E-687EBE862764}"/>
              </a:ext>
            </a:extLst>
          </p:cNvPr>
          <p:cNvGrpSpPr/>
          <p:nvPr/>
        </p:nvGrpSpPr>
        <p:grpSpPr>
          <a:xfrm>
            <a:off x="2637035" y="4093934"/>
            <a:ext cx="2160006" cy="1840130"/>
            <a:chOff x="2637035" y="4093934"/>
            <a:chExt cx="2160006" cy="1840130"/>
          </a:xfrm>
        </p:grpSpPr>
        <p:sp>
          <p:nvSpPr>
            <p:cNvPr id="27" name="Oval 26">
              <a:extLst>
                <a:ext uri="{FF2B5EF4-FFF2-40B4-BE49-F238E27FC236}">
                  <a16:creationId xmlns:a16="http://schemas.microsoft.com/office/drawing/2014/main" id="{A58428C4-A73C-4A40-A119-446FE13F86EF}"/>
                </a:ext>
              </a:extLst>
            </p:cNvPr>
            <p:cNvSpPr/>
            <p:nvPr/>
          </p:nvSpPr>
          <p:spPr>
            <a:xfrm>
              <a:off x="2992694" y="4731614"/>
              <a:ext cx="201962" cy="201962"/>
            </a:xfrm>
            <a:prstGeom prst="ellipse">
              <a:avLst/>
            </a:prstGeom>
            <a:solidFill>
              <a:srgbClr val="0432FF"/>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Gill Sans MT" panose="020B0502020104020203" pitchFamily="34" charset="77"/>
                <a:ea typeface="+mn-ea"/>
                <a:cs typeface="+mn-cs"/>
                <a:sym typeface="Arial"/>
              </a:endParaRPr>
            </a:p>
          </p:txBody>
        </p:sp>
        <p:sp>
          <p:nvSpPr>
            <p:cNvPr id="28" name="Oval 27">
              <a:extLst>
                <a:ext uri="{FF2B5EF4-FFF2-40B4-BE49-F238E27FC236}">
                  <a16:creationId xmlns:a16="http://schemas.microsoft.com/office/drawing/2014/main" id="{E79B996F-FD11-304C-B7F2-96C95CBA4E0E}"/>
                </a:ext>
              </a:extLst>
            </p:cNvPr>
            <p:cNvSpPr/>
            <p:nvPr/>
          </p:nvSpPr>
          <p:spPr>
            <a:xfrm>
              <a:off x="4108292" y="4529652"/>
              <a:ext cx="201962" cy="201962"/>
            </a:xfrm>
            <a:prstGeom prst="ellipse">
              <a:avLst/>
            </a:prstGeom>
            <a:solidFill>
              <a:srgbClr val="00B050"/>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sp>
          <p:nvSpPr>
            <p:cNvPr id="29" name="Oval 28">
              <a:extLst>
                <a:ext uri="{FF2B5EF4-FFF2-40B4-BE49-F238E27FC236}">
                  <a16:creationId xmlns:a16="http://schemas.microsoft.com/office/drawing/2014/main" id="{0B26A5E7-1ADC-C34A-8CD5-767F1A6B973E}"/>
                </a:ext>
              </a:extLst>
            </p:cNvPr>
            <p:cNvSpPr/>
            <p:nvPr/>
          </p:nvSpPr>
          <p:spPr>
            <a:xfrm>
              <a:off x="4007311" y="5300289"/>
              <a:ext cx="201962" cy="201962"/>
            </a:xfrm>
            <a:prstGeom prst="ellipse">
              <a:avLst/>
            </a:prstGeom>
            <a:solidFill>
              <a:srgbClr val="FF0000"/>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cxnSp>
          <p:nvCxnSpPr>
            <p:cNvPr id="30" name="Straight Arrow Connector 29">
              <a:extLst>
                <a:ext uri="{FF2B5EF4-FFF2-40B4-BE49-F238E27FC236}">
                  <a16:creationId xmlns:a16="http://schemas.microsoft.com/office/drawing/2014/main" id="{3F16DE94-A5D3-264A-A62F-46D0F232EB09}"/>
                </a:ext>
              </a:extLst>
            </p:cNvPr>
            <p:cNvCxnSpPr>
              <a:stCxn id="27" idx="6"/>
              <a:endCxn id="28" idx="2"/>
            </p:cNvCxnSpPr>
            <p:nvPr/>
          </p:nvCxnSpPr>
          <p:spPr>
            <a:xfrm flipV="1">
              <a:off x="3194656" y="4630633"/>
              <a:ext cx="913636" cy="201962"/>
            </a:xfrm>
            <a:prstGeom prst="straightConnector1">
              <a:avLst/>
            </a:prstGeom>
            <a:noFill/>
            <a:ln w="9525" cap="flat" cmpd="sng" algn="ctr">
              <a:solidFill>
                <a:srgbClr val="000000"/>
              </a:solidFill>
              <a:prstDash val="solid"/>
              <a:tailEnd type="triangle" w="sm" len="med"/>
            </a:ln>
            <a:effectLst/>
          </p:spPr>
        </p:cxnSp>
        <p:cxnSp>
          <p:nvCxnSpPr>
            <p:cNvPr id="31" name="Straight Arrow Connector 30">
              <a:extLst>
                <a:ext uri="{FF2B5EF4-FFF2-40B4-BE49-F238E27FC236}">
                  <a16:creationId xmlns:a16="http://schemas.microsoft.com/office/drawing/2014/main" id="{2DDE3083-5845-8F46-8B72-DAD05E37CAE5}"/>
                </a:ext>
              </a:extLst>
            </p:cNvPr>
            <p:cNvCxnSpPr>
              <a:cxnSpLocks/>
              <a:stCxn id="27" idx="5"/>
              <a:endCxn id="29" idx="1"/>
            </p:cNvCxnSpPr>
            <p:nvPr/>
          </p:nvCxnSpPr>
          <p:spPr>
            <a:xfrm>
              <a:off x="3165080" y="4903999"/>
              <a:ext cx="871807" cy="425866"/>
            </a:xfrm>
            <a:prstGeom prst="straightConnector1">
              <a:avLst/>
            </a:prstGeom>
            <a:noFill/>
            <a:ln w="9525" cap="flat" cmpd="sng" algn="ctr">
              <a:solidFill>
                <a:srgbClr val="000000"/>
              </a:solidFill>
              <a:prstDash val="solid"/>
              <a:tailEnd type="triangle" w="sm" len="med"/>
            </a:ln>
            <a:effectLst/>
          </p:spPr>
        </p:cxnSp>
        <p:sp>
          <p:nvSpPr>
            <p:cNvPr id="32" name="TextBox 31">
              <a:extLst>
                <a:ext uri="{FF2B5EF4-FFF2-40B4-BE49-F238E27FC236}">
                  <a16:creationId xmlns:a16="http://schemas.microsoft.com/office/drawing/2014/main" id="{98139D8A-33FC-684C-9A6F-414B76DC846A}"/>
                </a:ext>
              </a:extLst>
            </p:cNvPr>
            <p:cNvSpPr txBox="1"/>
            <p:nvPr/>
          </p:nvSpPr>
          <p:spPr>
            <a:xfrm>
              <a:off x="2637035" y="4979619"/>
              <a:ext cx="1056087"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Anchor</a:t>
              </a:r>
            </a:p>
          </p:txBody>
        </p:sp>
        <p:sp>
          <p:nvSpPr>
            <p:cNvPr id="33" name="TextBox 32">
              <a:extLst>
                <a:ext uri="{FF2B5EF4-FFF2-40B4-BE49-F238E27FC236}">
                  <a16:creationId xmlns:a16="http://schemas.microsoft.com/office/drawing/2014/main" id="{9A16D0DB-AAEA-1B4E-BB08-62DEA26FEF4C}"/>
                </a:ext>
              </a:extLst>
            </p:cNvPr>
            <p:cNvSpPr txBox="1"/>
            <p:nvPr/>
          </p:nvSpPr>
          <p:spPr>
            <a:xfrm>
              <a:off x="3815737" y="4093934"/>
              <a:ext cx="981304"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Positive</a:t>
              </a:r>
            </a:p>
          </p:txBody>
        </p:sp>
        <p:sp>
          <p:nvSpPr>
            <p:cNvPr id="34" name="TextBox 33">
              <a:extLst>
                <a:ext uri="{FF2B5EF4-FFF2-40B4-BE49-F238E27FC236}">
                  <a16:creationId xmlns:a16="http://schemas.microsoft.com/office/drawing/2014/main" id="{357521E2-E2DC-E14C-B3F2-2C399AB6C736}"/>
                </a:ext>
              </a:extLst>
            </p:cNvPr>
            <p:cNvSpPr txBox="1"/>
            <p:nvPr/>
          </p:nvSpPr>
          <p:spPr>
            <a:xfrm>
              <a:off x="3683377" y="5595510"/>
              <a:ext cx="981304"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Negative</a:t>
              </a:r>
            </a:p>
          </p:txBody>
        </p:sp>
      </p:grpSp>
      <p:grpSp>
        <p:nvGrpSpPr>
          <p:cNvPr id="46" name="Group 45">
            <a:extLst>
              <a:ext uri="{FF2B5EF4-FFF2-40B4-BE49-F238E27FC236}">
                <a16:creationId xmlns:a16="http://schemas.microsoft.com/office/drawing/2014/main" id="{77C8D1AB-EEDC-5D4E-9022-29C25603A230}"/>
              </a:ext>
            </a:extLst>
          </p:cNvPr>
          <p:cNvGrpSpPr/>
          <p:nvPr/>
        </p:nvGrpSpPr>
        <p:grpSpPr>
          <a:xfrm>
            <a:off x="6450694" y="4093934"/>
            <a:ext cx="3574245" cy="1670853"/>
            <a:chOff x="6450694" y="4093934"/>
            <a:chExt cx="3574245" cy="1670853"/>
          </a:xfrm>
        </p:grpSpPr>
        <p:sp>
          <p:nvSpPr>
            <p:cNvPr id="35" name="Oval 34">
              <a:extLst>
                <a:ext uri="{FF2B5EF4-FFF2-40B4-BE49-F238E27FC236}">
                  <a16:creationId xmlns:a16="http://schemas.microsoft.com/office/drawing/2014/main" id="{5A21EFB9-55B3-FD40-9CCC-CC1A4BB04082}"/>
                </a:ext>
              </a:extLst>
            </p:cNvPr>
            <p:cNvSpPr/>
            <p:nvPr/>
          </p:nvSpPr>
          <p:spPr>
            <a:xfrm>
              <a:off x="6757129" y="4653578"/>
              <a:ext cx="201962" cy="201962"/>
            </a:xfrm>
            <a:prstGeom prst="ellipse">
              <a:avLst/>
            </a:prstGeom>
            <a:solidFill>
              <a:srgbClr val="0432FF"/>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sp>
          <p:nvSpPr>
            <p:cNvPr id="36" name="Oval 35">
              <a:extLst>
                <a:ext uri="{FF2B5EF4-FFF2-40B4-BE49-F238E27FC236}">
                  <a16:creationId xmlns:a16="http://schemas.microsoft.com/office/drawing/2014/main" id="{52710E6D-FAAC-F744-B351-6BBFAA89D357}"/>
                </a:ext>
              </a:extLst>
            </p:cNvPr>
            <p:cNvSpPr/>
            <p:nvPr/>
          </p:nvSpPr>
          <p:spPr>
            <a:xfrm>
              <a:off x="7388809" y="4511738"/>
              <a:ext cx="201962" cy="201962"/>
            </a:xfrm>
            <a:prstGeom prst="ellipse">
              <a:avLst/>
            </a:prstGeom>
            <a:solidFill>
              <a:srgbClr val="00B050"/>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sp>
          <p:nvSpPr>
            <p:cNvPr id="37" name="Oval 36">
              <a:extLst>
                <a:ext uri="{FF2B5EF4-FFF2-40B4-BE49-F238E27FC236}">
                  <a16:creationId xmlns:a16="http://schemas.microsoft.com/office/drawing/2014/main" id="{494719F6-D62E-5E4D-9E62-C4EB3A8DBDD6}"/>
                </a:ext>
              </a:extLst>
            </p:cNvPr>
            <p:cNvSpPr/>
            <p:nvPr/>
          </p:nvSpPr>
          <p:spPr>
            <a:xfrm>
              <a:off x="8879548" y="5189685"/>
              <a:ext cx="201962" cy="201962"/>
            </a:xfrm>
            <a:prstGeom prst="ellipse">
              <a:avLst/>
            </a:prstGeom>
            <a:solidFill>
              <a:srgbClr val="FF0000"/>
            </a:solidFill>
            <a:ln w="635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Gill Sans MT" panose="020B0502020104020203" pitchFamily="34" charset="77"/>
                <a:ea typeface="+mn-ea"/>
                <a:cs typeface="+mn-cs"/>
                <a:sym typeface="Arial"/>
              </a:endParaRPr>
            </a:p>
          </p:txBody>
        </p:sp>
        <p:cxnSp>
          <p:nvCxnSpPr>
            <p:cNvPr id="38" name="Straight Arrow Connector 37">
              <a:extLst>
                <a:ext uri="{FF2B5EF4-FFF2-40B4-BE49-F238E27FC236}">
                  <a16:creationId xmlns:a16="http://schemas.microsoft.com/office/drawing/2014/main" id="{B0E15D77-2146-6C49-959E-B450E311F873}"/>
                </a:ext>
              </a:extLst>
            </p:cNvPr>
            <p:cNvCxnSpPr>
              <a:stCxn id="35" idx="6"/>
              <a:endCxn id="36" idx="2"/>
            </p:cNvCxnSpPr>
            <p:nvPr/>
          </p:nvCxnSpPr>
          <p:spPr>
            <a:xfrm flipV="1">
              <a:off x="6959091" y="4612719"/>
              <a:ext cx="429718" cy="141840"/>
            </a:xfrm>
            <a:prstGeom prst="straightConnector1">
              <a:avLst/>
            </a:prstGeom>
            <a:noFill/>
            <a:ln w="9525" cap="flat" cmpd="sng" algn="ctr">
              <a:solidFill>
                <a:srgbClr val="000000"/>
              </a:solidFill>
              <a:prstDash val="solid"/>
              <a:tailEnd type="triangle" w="sm" len="med"/>
            </a:ln>
            <a:effectLst/>
          </p:spPr>
        </p:cxnSp>
        <p:cxnSp>
          <p:nvCxnSpPr>
            <p:cNvPr id="39" name="Straight Arrow Connector 38">
              <a:extLst>
                <a:ext uri="{FF2B5EF4-FFF2-40B4-BE49-F238E27FC236}">
                  <a16:creationId xmlns:a16="http://schemas.microsoft.com/office/drawing/2014/main" id="{13C33BC4-A157-7240-9ED5-2EDF1545EC2C}"/>
                </a:ext>
              </a:extLst>
            </p:cNvPr>
            <p:cNvCxnSpPr>
              <a:cxnSpLocks/>
              <a:stCxn id="35" idx="5"/>
              <a:endCxn id="37" idx="2"/>
            </p:cNvCxnSpPr>
            <p:nvPr/>
          </p:nvCxnSpPr>
          <p:spPr>
            <a:xfrm>
              <a:off x="6929515" y="4825963"/>
              <a:ext cx="1950032" cy="464702"/>
            </a:xfrm>
            <a:prstGeom prst="straightConnector1">
              <a:avLst/>
            </a:prstGeom>
            <a:noFill/>
            <a:ln w="9525" cap="flat" cmpd="sng" algn="ctr">
              <a:solidFill>
                <a:srgbClr val="000000"/>
              </a:solidFill>
              <a:prstDash val="solid"/>
              <a:tailEnd type="triangle" w="sm" len="med"/>
            </a:ln>
            <a:effectLst/>
          </p:spPr>
        </p:cxnSp>
        <p:sp>
          <p:nvSpPr>
            <p:cNvPr id="40" name="TextBox 39">
              <a:extLst>
                <a:ext uri="{FF2B5EF4-FFF2-40B4-BE49-F238E27FC236}">
                  <a16:creationId xmlns:a16="http://schemas.microsoft.com/office/drawing/2014/main" id="{85AC7D60-3D65-4847-A970-8B8BEEEA80BF}"/>
                </a:ext>
              </a:extLst>
            </p:cNvPr>
            <p:cNvSpPr txBox="1"/>
            <p:nvPr/>
          </p:nvSpPr>
          <p:spPr>
            <a:xfrm>
              <a:off x="6450694" y="4962171"/>
              <a:ext cx="1056087"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Anchor</a:t>
              </a:r>
            </a:p>
          </p:txBody>
        </p:sp>
        <p:sp>
          <p:nvSpPr>
            <p:cNvPr id="41" name="TextBox 40">
              <a:extLst>
                <a:ext uri="{FF2B5EF4-FFF2-40B4-BE49-F238E27FC236}">
                  <a16:creationId xmlns:a16="http://schemas.microsoft.com/office/drawing/2014/main" id="{B97A6325-25DD-C441-A466-790C57DC402F}"/>
                </a:ext>
              </a:extLst>
            </p:cNvPr>
            <p:cNvSpPr txBox="1"/>
            <p:nvPr/>
          </p:nvSpPr>
          <p:spPr>
            <a:xfrm>
              <a:off x="7127010" y="4093934"/>
              <a:ext cx="1312244"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Positive</a:t>
              </a:r>
            </a:p>
          </p:txBody>
        </p:sp>
        <p:sp>
          <p:nvSpPr>
            <p:cNvPr id="42" name="TextBox 41">
              <a:extLst>
                <a:ext uri="{FF2B5EF4-FFF2-40B4-BE49-F238E27FC236}">
                  <a16:creationId xmlns:a16="http://schemas.microsoft.com/office/drawing/2014/main" id="{68D98825-AAC6-014E-B17E-04115C2B6F85}"/>
                </a:ext>
              </a:extLst>
            </p:cNvPr>
            <p:cNvSpPr txBox="1"/>
            <p:nvPr/>
          </p:nvSpPr>
          <p:spPr>
            <a:xfrm>
              <a:off x="8638824" y="5426233"/>
              <a:ext cx="1386115"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Negative</a:t>
              </a:r>
            </a:p>
          </p:txBody>
        </p:sp>
      </p:grpSp>
      <p:sp>
        <p:nvSpPr>
          <p:cNvPr id="44" name="TextBox 43">
            <a:extLst>
              <a:ext uri="{FF2B5EF4-FFF2-40B4-BE49-F238E27FC236}">
                <a16:creationId xmlns:a16="http://schemas.microsoft.com/office/drawing/2014/main" id="{53A2FB1B-A253-1E4F-A13C-2F4184DC84C0}"/>
              </a:ext>
            </a:extLst>
          </p:cNvPr>
          <p:cNvSpPr txBox="1"/>
          <p:nvPr/>
        </p:nvSpPr>
        <p:spPr>
          <a:xfrm>
            <a:off x="5024553" y="5139350"/>
            <a:ext cx="1253755"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432FF"/>
                </a:solidFill>
                <a:effectLst/>
                <a:uLnTx/>
                <a:uFillTx/>
                <a:latin typeface="Gill Sans MT" panose="020B0502020104020203" pitchFamily="34" charset="77"/>
                <a:cs typeface="Arial"/>
                <a:sym typeface="Arial"/>
              </a:rPr>
              <a:t>Learning</a:t>
            </a:r>
          </a:p>
        </p:txBody>
      </p:sp>
      <p:sp>
        <p:nvSpPr>
          <p:cNvPr id="45" name="Right Arrow 44">
            <a:extLst>
              <a:ext uri="{FF2B5EF4-FFF2-40B4-BE49-F238E27FC236}">
                <a16:creationId xmlns:a16="http://schemas.microsoft.com/office/drawing/2014/main" id="{A936E46C-FAC6-1042-BE2D-48AFBD27EAAF}"/>
              </a:ext>
            </a:extLst>
          </p:cNvPr>
          <p:cNvSpPr/>
          <p:nvPr/>
        </p:nvSpPr>
        <p:spPr>
          <a:xfrm>
            <a:off x="4797040" y="4873750"/>
            <a:ext cx="1354649" cy="194483"/>
          </a:xfrm>
          <a:prstGeom prst="rightArrow">
            <a:avLst/>
          </a:prstGeom>
          <a:solidFill>
            <a:srgbClr val="8597FF"/>
          </a:solidFill>
          <a:ln w="12700" cap="flat">
            <a:solidFill>
              <a:sysClr val="windowText" lastClr="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731871194"/>
      </p:ext>
    </p:extLst>
  </p:cSld>
  <p:clrMapOvr>
    <a:masterClrMapping/>
  </p:clrMapOvr>
  <p:transition spd="med" advTm="3532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dissolve">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EED9-DC25-A144-8BB2-97D6638C3DCF}"/>
              </a:ext>
            </a:extLst>
          </p:cNvPr>
          <p:cNvSpPr>
            <a:spLocks noGrp="1"/>
          </p:cNvSpPr>
          <p:nvPr>
            <p:ph type="title"/>
          </p:nvPr>
        </p:nvSpPr>
        <p:spPr/>
        <p:txBody>
          <a:bodyPr>
            <a:normAutofit/>
          </a:bodyPr>
          <a:lstStyle/>
          <a:p>
            <a:r>
              <a:rPr lang="en-US" sz="4400" dirty="0"/>
              <a:t>Graph Triplet-Loss Network for Code Similarity</a:t>
            </a:r>
          </a:p>
        </p:txBody>
      </p:sp>
      <p:sp>
        <p:nvSpPr>
          <p:cNvPr id="4" name="Slide Number Placeholder 3">
            <a:extLst>
              <a:ext uri="{FF2B5EF4-FFF2-40B4-BE49-F238E27FC236}">
                <a16:creationId xmlns:a16="http://schemas.microsoft.com/office/drawing/2014/main" id="{C60F45F0-0A8C-8A4B-9028-CBF7AF5CED2A}"/>
              </a:ext>
            </a:extLst>
          </p:cNvPr>
          <p:cNvSpPr>
            <a:spLocks noGrp="1"/>
          </p:cNvSpPr>
          <p:nvPr>
            <p:ph type="sldNum" sz="quarter" idx="2"/>
          </p:nvPr>
        </p:nvSpPr>
        <p:spPr/>
        <p:txBody>
          <a:bodyPr/>
          <a:lstStyle/>
          <a:p>
            <a:fld id="{86CB4B4D-7CA3-9044-876B-883B54F8677D}" type="slidenum">
              <a:rPr lang="en-US" smtClean="0"/>
              <a:pPr/>
              <a:t>25</a:t>
            </a:fld>
            <a:endParaRPr lang="en-US" dirty="0"/>
          </a:p>
        </p:txBody>
      </p:sp>
      <p:sp>
        <p:nvSpPr>
          <p:cNvPr id="97" name="圆角矩形 3">
            <a:extLst>
              <a:ext uri="{FF2B5EF4-FFF2-40B4-BE49-F238E27FC236}">
                <a16:creationId xmlns:a16="http://schemas.microsoft.com/office/drawing/2014/main" id="{691A2B16-5D32-5F47-92E9-0EF1E091D32E}"/>
              </a:ext>
            </a:extLst>
          </p:cNvPr>
          <p:cNvSpPr/>
          <p:nvPr/>
        </p:nvSpPr>
        <p:spPr>
          <a:xfrm>
            <a:off x="608302" y="3806601"/>
            <a:ext cx="5960962" cy="440314"/>
          </a:xfrm>
          <a:prstGeom prst="roundRect">
            <a:avLst/>
          </a:prstGeom>
          <a:solidFill>
            <a:srgbClr val="4F81BD">
              <a:lumMod val="20000"/>
              <a:lumOff val="80000"/>
            </a:srgbClr>
          </a:solidFill>
          <a:ln w="22225" cap="flat" cmpd="sng" algn="ctr">
            <a:solidFill>
              <a:srgbClr val="4F81BD">
                <a:lumMod val="60000"/>
                <a:lumOff val="4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Arial" charset="0"/>
                <a:ea typeface="Arial" charset="0"/>
                <a:cs typeface="Arial" charset="0"/>
              </a:rPr>
              <a:t>Graph Attention Network</a:t>
            </a:r>
            <a:endParaRPr kumimoji="0" lang="zh-CN" altLang="en-US"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8" name="矩形 9">
            <a:extLst>
              <a:ext uri="{FF2B5EF4-FFF2-40B4-BE49-F238E27FC236}">
                <a16:creationId xmlns:a16="http://schemas.microsoft.com/office/drawing/2014/main" id="{A261830B-DC51-9D44-8AA7-3FC95D0354AE}"/>
              </a:ext>
            </a:extLst>
          </p:cNvPr>
          <p:cNvSpPr/>
          <p:nvPr/>
        </p:nvSpPr>
        <p:spPr>
          <a:xfrm>
            <a:off x="608302" y="4876929"/>
            <a:ext cx="5960957" cy="1711678"/>
          </a:xfrm>
          <a:prstGeom prst="rect">
            <a:avLst/>
          </a:prstGeom>
          <a:solidFill>
            <a:srgbClr val="8064A2">
              <a:lumMod val="20000"/>
              <a:lumOff val="80000"/>
            </a:srgbClr>
          </a:solidFill>
          <a:ln w="22225" cap="flat" cmpd="sng" algn="ctr">
            <a:solidFill>
              <a:srgbClr val="8064A2">
                <a:lumMod val="60000"/>
                <a:lumOff val="4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cxnSp>
        <p:nvCxnSpPr>
          <p:cNvPr id="99" name="直接箭头连接符 107">
            <a:extLst>
              <a:ext uri="{FF2B5EF4-FFF2-40B4-BE49-F238E27FC236}">
                <a16:creationId xmlns:a16="http://schemas.microsoft.com/office/drawing/2014/main" id="{BA374C2C-9F42-A940-B096-F31E028DBBB6}"/>
              </a:ext>
            </a:extLst>
          </p:cNvPr>
          <p:cNvCxnSpPr/>
          <p:nvPr/>
        </p:nvCxnSpPr>
        <p:spPr>
          <a:xfrm flipH="1">
            <a:off x="1952147" y="3394457"/>
            <a:ext cx="3694" cy="377827"/>
          </a:xfrm>
          <a:prstGeom prst="straightConnector1">
            <a:avLst/>
          </a:prstGeom>
          <a:noFill/>
          <a:ln w="19050" cap="flat" cmpd="sng" algn="ctr">
            <a:solidFill>
              <a:sysClr val="window" lastClr="FFFFFF">
                <a:lumMod val="65000"/>
              </a:sysClr>
            </a:solidFill>
            <a:prstDash val="solid"/>
            <a:tailEnd type="arrow"/>
          </a:ln>
          <a:effectLst/>
        </p:spPr>
      </p:cxnSp>
      <mc:AlternateContent xmlns:mc="http://schemas.openxmlformats.org/markup-compatibility/2006" xmlns:a14="http://schemas.microsoft.com/office/drawing/2010/main">
        <mc:Choice Requires="a14">
          <p:sp>
            <p:nvSpPr>
              <p:cNvPr id="100" name="圆角矩形 92">
                <a:extLst>
                  <a:ext uri="{FF2B5EF4-FFF2-40B4-BE49-F238E27FC236}">
                    <a16:creationId xmlns:a16="http://schemas.microsoft.com/office/drawing/2014/main" id="{25944297-C0D8-5B42-AA64-A539B7106876}"/>
                  </a:ext>
                </a:extLst>
              </p:cNvPr>
              <p:cNvSpPr/>
              <p:nvPr/>
            </p:nvSpPr>
            <p:spPr>
              <a:xfrm>
                <a:off x="3784688" y="5185049"/>
                <a:ext cx="2020979" cy="530923"/>
              </a:xfrm>
              <a:prstGeom prst="roundRect">
                <a:avLst/>
              </a:prstGeom>
              <a:solidFill>
                <a:srgbClr val="8064A2">
                  <a:lumMod val="40000"/>
                  <a:lumOff val="60000"/>
                </a:srgbClr>
              </a:solidFill>
              <a:ln w="22225" cap="flat" cmpd="sng" algn="ctr">
                <a:solidFill>
                  <a:srgbClr val="8064A2">
                    <a:lumMod val="60000"/>
                    <a:lumOff val="40000"/>
                  </a:srgb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Arial" charset="0"/>
                    <a:ea typeface="Arial" charset="0"/>
                    <a:cs typeface="Arial" charset="0"/>
                  </a:rPr>
                  <a:t>negative pair: </a:t>
                </a: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𝑠𝑖𝑚</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𝑎</m:t>
                        </m:r>
                      </m:sub>
                    </m:sSub>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𝑛</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)=0.45</m:t>
                    </m:r>
                  </m:oMath>
                </a14:m>
                <a:endPar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mc:Choice>
        <mc:Fallback xmlns="">
          <p:sp>
            <p:nvSpPr>
              <p:cNvPr id="100" name="圆角矩形 92">
                <a:extLst>
                  <a:ext uri="{FF2B5EF4-FFF2-40B4-BE49-F238E27FC236}">
                    <a16:creationId xmlns:a16="http://schemas.microsoft.com/office/drawing/2014/main" id="{25944297-C0D8-5B42-AA64-A539B7106876}"/>
                  </a:ext>
                </a:extLst>
              </p:cNvPr>
              <p:cNvSpPr>
                <a:spLocks noRot="1" noChangeAspect="1" noMove="1" noResize="1" noEditPoints="1" noAdjustHandles="1" noChangeArrowheads="1" noChangeShapeType="1" noTextEdit="1"/>
              </p:cNvSpPr>
              <p:nvPr/>
            </p:nvSpPr>
            <p:spPr>
              <a:xfrm>
                <a:off x="3784688" y="5185049"/>
                <a:ext cx="2020979" cy="530923"/>
              </a:xfrm>
              <a:prstGeom prst="roundRect">
                <a:avLst/>
              </a:prstGeom>
              <a:blipFill>
                <a:blip r:embed="rId4"/>
                <a:stretch>
                  <a:fillRect t="-4444" b="-15556"/>
                </a:stretch>
              </a:blipFill>
              <a:ln w="22225" cap="flat" cmpd="sng" algn="ctr">
                <a:solidFill>
                  <a:srgbClr val="8064A2">
                    <a:lumMod val="60000"/>
                    <a:lumOff val="40000"/>
                  </a:srgbClr>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圆角矩形 95">
                <a:extLst>
                  <a:ext uri="{FF2B5EF4-FFF2-40B4-BE49-F238E27FC236}">
                    <a16:creationId xmlns:a16="http://schemas.microsoft.com/office/drawing/2014/main" id="{3BE3FCC2-4DE9-A14D-B8DD-A905F7A75908}"/>
                  </a:ext>
                </a:extLst>
              </p:cNvPr>
              <p:cNvSpPr/>
              <p:nvPr/>
            </p:nvSpPr>
            <p:spPr>
              <a:xfrm>
                <a:off x="1108053" y="6034767"/>
                <a:ext cx="4963487" cy="440142"/>
              </a:xfrm>
              <a:prstGeom prst="roundRect">
                <a:avLst/>
              </a:prstGeom>
              <a:solidFill>
                <a:srgbClr val="8064A2">
                  <a:lumMod val="40000"/>
                  <a:lumOff val="60000"/>
                </a:srgbClr>
              </a:solidFill>
              <a:ln w="22225" cap="flat" cmpd="sng" algn="ctr">
                <a:solidFill>
                  <a:srgbClr val="8064A2">
                    <a:lumMod val="60000"/>
                    <a:lumOff val="40000"/>
                  </a:srgb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𝐿</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𝑖</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𝑚𝑎𝑥</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𝑠𝑖𝑚</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𝑎</m:t>
                        </m:r>
                      </m:sub>
                    </m:sSub>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𝑛</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0" lang="de-DE"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𝑠𝑖𝑚</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𝑎</m:t>
                        </m:r>
                      </m:sub>
                    </m:sSub>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𝑝</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 </m:t>
                    </m:r>
                  </m:oMath>
                </a14:m>
                <a:r>
                  <a:rPr kumimoji="0" lang="de-DE"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𝚫, </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0}</m:t>
                    </m:r>
                  </m:oMath>
                </a14:m>
                <a:endParaRPr kumimoji="0" lang="de-DE"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mc:Choice>
        <mc:Fallback xmlns="">
          <p:sp>
            <p:nvSpPr>
              <p:cNvPr id="101" name="圆角矩形 95">
                <a:extLst>
                  <a:ext uri="{FF2B5EF4-FFF2-40B4-BE49-F238E27FC236}">
                    <a16:creationId xmlns:a16="http://schemas.microsoft.com/office/drawing/2014/main" id="{3BE3FCC2-4DE9-A14D-B8DD-A905F7A75908}"/>
                  </a:ext>
                </a:extLst>
              </p:cNvPr>
              <p:cNvSpPr>
                <a:spLocks noRot="1" noChangeAspect="1" noMove="1" noResize="1" noEditPoints="1" noAdjustHandles="1" noChangeArrowheads="1" noChangeShapeType="1" noTextEdit="1"/>
              </p:cNvSpPr>
              <p:nvPr/>
            </p:nvSpPr>
            <p:spPr>
              <a:xfrm>
                <a:off x="1108053" y="6034767"/>
                <a:ext cx="4963487" cy="440142"/>
              </a:xfrm>
              <a:prstGeom prst="roundRect">
                <a:avLst/>
              </a:prstGeom>
              <a:blipFill>
                <a:blip r:embed="rId5"/>
                <a:stretch>
                  <a:fillRect/>
                </a:stretch>
              </a:blipFill>
              <a:ln w="22225" cap="flat" cmpd="sng" algn="ctr">
                <a:solidFill>
                  <a:srgbClr val="8064A2">
                    <a:lumMod val="60000"/>
                    <a:lumOff val="40000"/>
                  </a:srgbClr>
                </a:solidFill>
                <a:prstDash val="solid"/>
              </a:ln>
              <a:effectLst/>
            </p:spPr>
            <p:txBody>
              <a:bodyPr/>
              <a:lstStyle/>
              <a:p>
                <a:r>
                  <a:rPr lang="en-US">
                    <a:noFill/>
                  </a:rPr>
                  <a:t> </a:t>
                </a:r>
              </a:p>
            </p:txBody>
          </p:sp>
        </mc:Fallback>
      </mc:AlternateContent>
      <p:cxnSp>
        <p:nvCxnSpPr>
          <p:cNvPr id="102" name="直接箭头连接符 119">
            <a:extLst>
              <a:ext uri="{FF2B5EF4-FFF2-40B4-BE49-F238E27FC236}">
                <a16:creationId xmlns:a16="http://schemas.microsoft.com/office/drawing/2014/main" id="{2CA9E8C4-EB1A-A34A-A693-6B773DF972F7}"/>
              </a:ext>
            </a:extLst>
          </p:cNvPr>
          <p:cNvCxnSpPr>
            <a:cxnSpLocks/>
            <a:stCxn id="100" idx="2"/>
          </p:cNvCxnSpPr>
          <p:nvPr/>
        </p:nvCxnSpPr>
        <p:spPr>
          <a:xfrm flipH="1">
            <a:off x="3070024" y="5715972"/>
            <a:ext cx="1725154" cy="281556"/>
          </a:xfrm>
          <a:prstGeom prst="straightConnector1">
            <a:avLst/>
          </a:prstGeom>
          <a:noFill/>
          <a:ln w="19050" cap="flat" cmpd="sng" algn="ctr">
            <a:solidFill>
              <a:srgbClr val="FF3CEA"/>
            </a:solidFill>
            <a:prstDash val="solid"/>
            <a:headEnd type="none"/>
            <a:tailEnd type="arrow"/>
          </a:ln>
          <a:effectLst/>
        </p:spPr>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B8C326CF-E9C9-CB4D-93C5-5D460F31A63A}"/>
                  </a:ext>
                </a:extLst>
              </p:cNvPr>
              <p:cNvSpPr txBox="1"/>
              <p:nvPr/>
            </p:nvSpPr>
            <p:spPr>
              <a:xfrm>
                <a:off x="3275190" y="4360131"/>
                <a:ext cx="456822" cy="390748"/>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𝑒</m:t>
                          </m:r>
                        </m:e>
                        <m:sub>
                          <m:r>
                            <a:rPr lang="en-US" sz="1800" i="1" kern="1200" smtClean="0">
                              <a:solidFill>
                                <a:prstClr val="black"/>
                              </a:solidFill>
                              <a:latin typeface="Cambria Math" charset="0"/>
                              <a:ea typeface="Times New Roman" charset="0"/>
                              <a:cs typeface="Times New Roman" charset="0"/>
                            </a:rPr>
                            <m:t>𝑝</m:t>
                          </m:r>
                        </m:sub>
                      </m:sSub>
                    </m:oMath>
                  </m:oMathPara>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104" name="TextBox 103">
                <a:extLst>
                  <a:ext uri="{FF2B5EF4-FFF2-40B4-BE49-F238E27FC236}">
                    <a16:creationId xmlns:a16="http://schemas.microsoft.com/office/drawing/2014/main" id="{B8C326CF-E9C9-CB4D-93C5-5D460F31A63A}"/>
                  </a:ext>
                </a:extLst>
              </p:cNvPr>
              <p:cNvSpPr txBox="1">
                <a:spLocks noRot="1" noChangeAspect="1" noMove="1" noResize="1" noEditPoints="1" noAdjustHandles="1" noChangeArrowheads="1" noChangeShapeType="1" noTextEdit="1"/>
              </p:cNvSpPr>
              <p:nvPr/>
            </p:nvSpPr>
            <p:spPr>
              <a:xfrm>
                <a:off x="3275190" y="4360131"/>
                <a:ext cx="456822" cy="390748"/>
              </a:xfrm>
              <a:prstGeom prst="rect">
                <a:avLst/>
              </a:prstGeom>
              <a:blipFill>
                <a:blip r:embed="rId6"/>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49350270-A2F3-8346-819C-D8654CFB2BEC}"/>
                  </a:ext>
                </a:extLst>
              </p:cNvPr>
              <p:cNvSpPr txBox="1"/>
              <p:nvPr/>
            </p:nvSpPr>
            <p:spPr>
              <a:xfrm>
                <a:off x="5288790" y="4377446"/>
                <a:ext cx="456822" cy="362984"/>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𝑒</m:t>
                          </m:r>
                        </m:e>
                        <m:sub>
                          <m:r>
                            <a:rPr lang="en-US" sz="1800" i="1" kern="1200" smtClean="0">
                              <a:solidFill>
                                <a:prstClr val="black"/>
                              </a:solidFill>
                              <a:latin typeface="Cambria Math" charset="0"/>
                              <a:ea typeface="Times New Roman" charset="0"/>
                              <a:cs typeface="Times New Roman" charset="0"/>
                            </a:rPr>
                            <m:t>𝑛</m:t>
                          </m:r>
                        </m:sub>
                      </m:sSub>
                    </m:oMath>
                  </m:oMathPara>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105" name="TextBox 104">
                <a:extLst>
                  <a:ext uri="{FF2B5EF4-FFF2-40B4-BE49-F238E27FC236}">
                    <a16:creationId xmlns:a16="http://schemas.microsoft.com/office/drawing/2014/main" id="{49350270-A2F3-8346-819C-D8654CFB2BEC}"/>
                  </a:ext>
                </a:extLst>
              </p:cNvPr>
              <p:cNvSpPr txBox="1">
                <a:spLocks noRot="1" noChangeAspect="1" noMove="1" noResize="1" noEditPoints="1" noAdjustHandles="1" noChangeArrowheads="1" noChangeShapeType="1" noTextEdit="1"/>
              </p:cNvSpPr>
              <p:nvPr/>
            </p:nvSpPr>
            <p:spPr>
              <a:xfrm>
                <a:off x="5288790" y="4377446"/>
                <a:ext cx="456822" cy="36298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圆角矩形 92">
                <a:extLst>
                  <a:ext uri="{FF2B5EF4-FFF2-40B4-BE49-F238E27FC236}">
                    <a16:creationId xmlns:a16="http://schemas.microsoft.com/office/drawing/2014/main" id="{F768B6CC-EA2B-4547-BD2B-074FB33AE33B}"/>
                  </a:ext>
                </a:extLst>
              </p:cNvPr>
              <p:cNvSpPr/>
              <p:nvPr/>
            </p:nvSpPr>
            <p:spPr>
              <a:xfrm>
                <a:off x="1306023" y="5215799"/>
                <a:ext cx="1821707" cy="531885"/>
              </a:xfrm>
              <a:prstGeom prst="roundRect">
                <a:avLst/>
              </a:prstGeom>
              <a:solidFill>
                <a:srgbClr val="8064A2">
                  <a:lumMod val="40000"/>
                  <a:lumOff val="60000"/>
                </a:srgbClr>
              </a:solidFill>
              <a:ln w="22225" cap="flat" cmpd="sng" algn="ctr">
                <a:solidFill>
                  <a:srgbClr val="8064A2">
                    <a:lumMod val="60000"/>
                    <a:lumOff val="40000"/>
                  </a:srgb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Arial" charset="0"/>
                    <a:ea typeface="Arial" charset="0"/>
                    <a:cs typeface="Arial" charset="0"/>
                  </a:rPr>
                  <a:t>positive pair:</a:t>
                </a: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𝑠𝑖𝑚</m:t>
                    </m:r>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𝑎</m:t>
                        </m:r>
                      </m:sub>
                    </m:sSub>
                  </m:oMath>
                </a14:m>
                <a:r>
                  <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14:m>
                  <m:oMath xmlns:m="http://schemas.openxmlformats.org/officeDocument/2006/math">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charset="0"/>
                            <a:cs typeface="Times New Roman" charset="0"/>
                          </a:rPr>
                        </m:ctrlPr>
                      </m:sSubPr>
                      <m:e>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𝑒</m:t>
                        </m:r>
                      </m:e>
                      <m: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𝑝</m:t>
                        </m:r>
                      </m:sub>
                    </m:sSub>
                    <m:r>
                      <a:rPr kumimoji="0" lang="en-US" altLang="zh-CN" b="0" i="1" u="none" strike="noStrike" kern="1200" cap="none" spc="0" normalizeH="0" baseline="0" noProof="0" smtClean="0">
                        <a:ln>
                          <a:noFill/>
                        </a:ln>
                        <a:solidFill>
                          <a:prstClr val="black"/>
                        </a:solidFill>
                        <a:effectLst/>
                        <a:uLnTx/>
                        <a:uFillTx/>
                        <a:latin typeface="Cambria Math" charset="0"/>
                        <a:ea typeface="Times New Roman" charset="0"/>
                        <a:cs typeface="Times New Roman" charset="0"/>
                      </a:rPr>
                      <m:t>)=0.95</m:t>
                    </m:r>
                  </m:oMath>
                </a14:m>
                <a:endParaRPr kumimoji="0" lang="en-US" altLang="zh-CN"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mc:Choice>
        <mc:Fallback xmlns="">
          <p:sp>
            <p:nvSpPr>
              <p:cNvPr id="106" name="圆角矩形 92">
                <a:extLst>
                  <a:ext uri="{FF2B5EF4-FFF2-40B4-BE49-F238E27FC236}">
                    <a16:creationId xmlns:a16="http://schemas.microsoft.com/office/drawing/2014/main" id="{F768B6CC-EA2B-4547-BD2B-074FB33AE33B}"/>
                  </a:ext>
                </a:extLst>
              </p:cNvPr>
              <p:cNvSpPr>
                <a:spLocks noRot="1" noChangeAspect="1" noMove="1" noResize="1" noEditPoints="1" noAdjustHandles="1" noChangeArrowheads="1" noChangeShapeType="1" noTextEdit="1"/>
              </p:cNvSpPr>
              <p:nvPr/>
            </p:nvSpPr>
            <p:spPr>
              <a:xfrm>
                <a:off x="1306023" y="5215799"/>
                <a:ext cx="1821707" cy="531885"/>
              </a:xfrm>
              <a:prstGeom prst="roundRect">
                <a:avLst/>
              </a:prstGeom>
              <a:blipFill>
                <a:blip r:embed="rId8"/>
                <a:stretch>
                  <a:fillRect t="-6667" b="-13333"/>
                </a:stretch>
              </a:blipFill>
              <a:ln w="22225" cap="flat" cmpd="sng" algn="ctr">
                <a:solidFill>
                  <a:srgbClr val="8064A2">
                    <a:lumMod val="60000"/>
                    <a:lumOff val="40000"/>
                  </a:srgbClr>
                </a:solidFill>
                <a:prstDash val="solid"/>
              </a:ln>
              <a:effectLst/>
            </p:spPr>
            <p:txBody>
              <a:bodyPr/>
              <a:lstStyle/>
              <a:p>
                <a:r>
                  <a:rPr lang="en-US">
                    <a:noFill/>
                  </a:rPr>
                  <a:t> </a:t>
                </a:r>
              </a:p>
            </p:txBody>
          </p:sp>
        </mc:Fallback>
      </mc:AlternateContent>
      <p:cxnSp>
        <p:nvCxnSpPr>
          <p:cNvPr id="107" name="直接箭头连接符 119">
            <a:extLst>
              <a:ext uri="{FF2B5EF4-FFF2-40B4-BE49-F238E27FC236}">
                <a16:creationId xmlns:a16="http://schemas.microsoft.com/office/drawing/2014/main" id="{3E7EA9F9-31C3-734E-B37B-FCC5DD37ED8E}"/>
              </a:ext>
            </a:extLst>
          </p:cNvPr>
          <p:cNvCxnSpPr>
            <a:cxnSpLocks/>
            <a:stCxn id="106" idx="2"/>
          </p:cNvCxnSpPr>
          <p:nvPr/>
        </p:nvCxnSpPr>
        <p:spPr>
          <a:xfrm>
            <a:off x="2216877" y="5747684"/>
            <a:ext cx="1753665" cy="249844"/>
          </a:xfrm>
          <a:prstGeom prst="straightConnector1">
            <a:avLst/>
          </a:prstGeom>
          <a:noFill/>
          <a:ln w="19050" cap="flat" cmpd="sng" algn="ctr">
            <a:solidFill>
              <a:srgbClr val="FF3CEA"/>
            </a:solidFill>
            <a:prstDash val="solid"/>
            <a:headEnd type="none"/>
            <a:tailEnd type="arrow"/>
          </a:ln>
          <a:effectLst/>
        </p:spPr>
      </p:cxnSp>
      <p:cxnSp>
        <p:nvCxnSpPr>
          <p:cNvPr id="108" name="直接箭头连接符 107">
            <a:extLst>
              <a:ext uri="{FF2B5EF4-FFF2-40B4-BE49-F238E27FC236}">
                <a16:creationId xmlns:a16="http://schemas.microsoft.com/office/drawing/2014/main" id="{1B59F546-5284-B04C-A016-10F75E7B4475}"/>
              </a:ext>
            </a:extLst>
          </p:cNvPr>
          <p:cNvCxnSpPr>
            <a:cxnSpLocks/>
          </p:cNvCxnSpPr>
          <p:nvPr/>
        </p:nvCxnSpPr>
        <p:spPr>
          <a:xfrm>
            <a:off x="3767976" y="3394457"/>
            <a:ext cx="1" cy="412144"/>
          </a:xfrm>
          <a:prstGeom prst="straightConnector1">
            <a:avLst/>
          </a:prstGeom>
          <a:noFill/>
          <a:ln w="19050" cap="flat" cmpd="sng" algn="ctr">
            <a:solidFill>
              <a:sysClr val="window" lastClr="FFFFFF">
                <a:lumMod val="65000"/>
              </a:sysClr>
            </a:solidFill>
            <a:prstDash val="solid"/>
            <a:tailEnd type="arrow"/>
          </a:ln>
          <a:effectLst/>
        </p:spPr>
      </p:cxnSp>
      <p:cxnSp>
        <p:nvCxnSpPr>
          <p:cNvPr id="109" name="直接箭头连接符 86">
            <a:extLst>
              <a:ext uri="{FF2B5EF4-FFF2-40B4-BE49-F238E27FC236}">
                <a16:creationId xmlns:a16="http://schemas.microsoft.com/office/drawing/2014/main" id="{5EE45D56-BDF2-1443-B66C-B07C3706CB18}"/>
              </a:ext>
            </a:extLst>
          </p:cNvPr>
          <p:cNvCxnSpPr>
            <a:cxnSpLocks/>
          </p:cNvCxnSpPr>
          <p:nvPr/>
        </p:nvCxnSpPr>
        <p:spPr>
          <a:xfrm>
            <a:off x="1901086" y="4246915"/>
            <a:ext cx="0" cy="628260"/>
          </a:xfrm>
          <a:prstGeom prst="straightConnector1">
            <a:avLst/>
          </a:prstGeom>
          <a:noFill/>
          <a:ln w="19050" cap="flat" cmpd="sng" algn="ctr">
            <a:solidFill>
              <a:srgbClr val="FF3CEA"/>
            </a:solidFill>
            <a:prstDash val="solid"/>
            <a:headEnd type="none"/>
            <a:tailEnd type="arrow"/>
          </a:ln>
          <a:effectLst/>
        </p:spPr>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CF1362E-1925-8E45-B580-3CA79A9E1A87}"/>
                  </a:ext>
                </a:extLst>
              </p:cNvPr>
              <p:cNvSpPr txBox="1"/>
              <p:nvPr/>
            </p:nvSpPr>
            <p:spPr>
              <a:xfrm>
                <a:off x="1505672" y="4372255"/>
                <a:ext cx="456822" cy="362984"/>
              </a:xfrm>
              <a:prstGeom prst="rect">
                <a:avLst/>
              </a:prstGeom>
              <a:noFill/>
            </p:spPr>
            <p:txBody>
              <a:bodyPr wrap="square" rtlCol="0">
                <a:spAutoFit/>
              </a:bodyPr>
              <a:lstStyle/>
              <a:p>
                <a:pPr algn="l" defTabSz="914400" hangingPunct="1"/>
                <a14:m>
                  <m:oMathPara xmlns:m="http://schemas.openxmlformats.org/officeDocument/2006/math">
                    <m:oMathParaPr>
                      <m:jc m:val="centerGroup"/>
                    </m:oMathParaPr>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𝑒</m:t>
                          </m:r>
                        </m:e>
                        <m:sub>
                          <m:r>
                            <a:rPr lang="en-US" sz="1800" i="1" kern="1200" smtClean="0">
                              <a:solidFill>
                                <a:prstClr val="black"/>
                              </a:solidFill>
                              <a:latin typeface="Cambria Math" charset="0"/>
                              <a:ea typeface="Times New Roman" charset="0"/>
                              <a:cs typeface="Times New Roman" charset="0"/>
                            </a:rPr>
                            <m:t>𝑎</m:t>
                          </m:r>
                        </m:sub>
                      </m:sSub>
                    </m:oMath>
                  </m:oMathPara>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110" name="TextBox 109">
                <a:extLst>
                  <a:ext uri="{FF2B5EF4-FFF2-40B4-BE49-F238E27FC236}">
                    <a16:creationId xmlns:a16="http://schemas.microsoft.com/office/drawing/2014/main" id="{2CF1362E-1925-8E45-B580-3CA79A9E1A87}"/>
                  </a:ext>
                </a:extLst>
              </p:cNvPr>
              <p:cNvSpPr txBox="1">
                <a:spLocks noRot="1" noChangeAspect="1" noMove="1" noResize="1" noEditPoints="1" noAdjustHandles="1" noChangeArrowheads="1" noChangeShapeType="1" noTextEdit="1"/>
              </p:cNvSpPr>
              <p:nvPr/>
            </p:nvSpPr>
            <p:spPr>
              <a:xfrm>
                <a:off x="1505672" y="4372255"/>
                <a:ext cx="456822" cy="362984"/>
              </a:xfrm>
              <a:prstGeom prst="rect">
                <a:avLst/>
              </a:prstGeom>
              <a:blipFill>
                <a:blip r:embed="rId9"/>
                <a:stretch>
                  <a:fillRect/>
                </a:stretch>
              </a:blipFill>
            </p:spPr>
            <p:txBody>
              <a:bodyPr/>
              <a:lstStyle/>
              <a:p>
                <a:r>
                  <a:rPr lang="en-US">
                    <a:noFill/>
                  </a:rPr>
                  <a:t> </a:t>
                </a:r>
              </a:p>
            </p:txBody>
          </p:sp>
        </mc:Fallback>
      </mc:AlternateContent>
      <p:cxnSp>
        <p:nvCxnSpPr>
          <p:cNvPr id="111" name="直接箭头连接符 86">
            <a:extLst>
              <a:ext uri="{FF2B5EF4-FFF2-40B4-BE49-F238E27FC236}">
                <a16:creationId xmlns:a16="http://schemas.microsoft.com/office/drawing/2014/main" id="{D43A845B-3A6B-394C-B3C7-2C5BBF237A01}"/>
              </a:ext>
            </a:extLst>
          </p:cNvPr>
          <p:cNvCxnSpPr>
            <a:cxnSpLocks/>
          </p:cNvCxnSpPr>
          <p:nvPr/>
        </p:nvCxnSpPr>
        <p:spPr>
          <a:xfrm flipH="1">
            <a:off x="3739256" y="4246915"/>
            <a:ext cx="2" cy="630014"/>
          </a:xfrm>
          <a:prstGeom prst="straightConnector1">
            <a:avLst/>
          </a:prstGeom>
          <a:noFill/>
          <a:ln w="19050" cap="flat" cmpd="sng" algn="ctr">
            <a:solidFill>
              <a:srgbClr val="FF3CEA"/>
            </a:solidFill>
            <a:prstDash val="solid"/>
            <a:headEnd type="none"/>
            <a:tailEnd type="arrow"/>
          </a:ln>
          <a:effectLst/>
        </p:spPr>
      </p:cxnSp>
      <p:cxnSp>
        <p:nvCxnSpPr>
          <p:cNvPr id="112" name="直接箭头连接符 86">
            <a:extLst>
              <a:ext uri="{FF2B5EF4-FFF2-40B4-BE49-F238E27FC236}">
                <a16:creationId xmlns:a16="http://schemas.microsoft.com/office/drawing/2014/main" id="{988C48EB-A6BA-F449-970B-E1ABBC663E55}"/>
              </a:ext>
            </a:extLst>
          </p:cNvPr>
          <p:cNvCxnSpPr>
            <a:cxnSpLocks/>
          </p:cNvCxnSpPr>
          <p:nvPr/>
        </p:nvCxnSpPr>
        <p:spPr>
          <a:xfrm>
            <a:off x="5671509" y="4257159"/>
            <a:ext cx="0" cy="624343"/>
          </a:xfrm>
          <a:prstGeom prst="straightConnector1">
            <a:avLst/>
          </a:prstGeom>
          <a:noFill/>
          <a:ln w="19050" cap="flat" cmpd="sng" algn="ctr">
            <a:solidFill>
              <a:srgbClr val="FF3CEA"/>
            </a:solidFill>
            <a:prstDash val="solid"/>
            <a:headEnd type="none"/>
            <a:tailEnd type="arrow"/>
          </a:ln>
          <a:effectLst/>
        </p:spPr>
      </p:cxnSp>
      <p:cxnSp>
        <p:nvCxnSpPr>
          <p:cNvPr id="113" name="直接箭头连接符 17">
            <a:extLst>
              <a:ext uri="{FF2B5EF4-FFF2-40B4-BE49-F238E27FC236}">
                <a16:creationId xmlns:a16="http://schemas.microsoft.com/office/drawing/2014/main" id="{CDE28D4F-812B-4248-A086-F8296752D3F4}"/>
              </a:ext>
            </a:extLst>
          </p:cNvPr>
          <p:cNvCxnSpPr>
            <a:cxnSpLocks/>
          </p:cNvCxnSpPr>
          <p:nvPr/>
        </p:nvCxnSpPr>
        <p:spPr>
          <a:xfrm>
            <a:off x="2034503" y="4248670"/>
            <a:ext cx="0" cy="627641"/>
          </a:xfrm>
          <a:prstGeom prst="straightConnector1">
            <a:avLst/>
          </a:prstGeom>
          <a:noFill/>
          <a:ln w="19050" cap="flat" cmpd="sng" algn="ctr">
            <a:solidFill>
              <a:srgbClr val="00B050"/>
            </a:solidFill>
            <a:prstDash val="dash"/>
            <a:headEnd type="arrow"/>
            <a:tailEnd type="none"/>
          </a:ln>
          <a:effectLst/>
        </p:spPr>
      </p:cxnSp>
      <p:cxnSp>
        <p:nvCxnSpPr>
          <p:cNvPr id="114" name="直接箭头连接符 17">
            <a:extLst>
              <a:ext uri="{FF2B5EF4-FFF2-40B4-BE49-F238E27FC236}">
                <a16:creationId xmlns:a16="http://schemas.microsoft.com/office/drawing/2014/main" id="{6C184962-EEF8-474E-B47A-465663957F9E}"/>
              </a:ext>
            </a:extLst>
          </p:cNvPr>
          <p:cNvCxnSpPr>
            <a:cxnSpLocks/>
          </p:cNvCxnSpPr>
          <p:nvPr/>
        </p:nvCxnSpPr>
        <p:spPr>
          <a:xfrm flipH="1">
            <a:off x="3837233" y="4235604"/>
            <a:ext cx="10204" cy="644798"/>
          </a:xfrm>
          <a:prstGeom prst="straightConnector1">
            <a:avLst/>
          </a:prstGeom>
          <a:noFill/>
          <a:ln w="19050" cap="flat" cmpd="sng" algn="ctr">
            <a:solidFill>
              <a:srgbClr val="00B050"/>
            </a:solidFill>
            <a:prstDash val="dash"/>
            <a:headEnd type="arrow"/>
            <a:tailEnd type="none"/>
          </a:ln>
          <a:effectLst/>
        </p:spPr>
      </p:cxnSp>
      <p:cxnSp>
        <p:nvCxnSpPr>
          <p:cNvPr id="115" name="直接箭头连接符 17">
            <a:extLst>
              <a:ext uri="{FF2B5EF4-FFF2-40B4-BE49-F238E27FC236}">
                <a16:creationId xmlns:a16="http://schemas.microsoft.com/office/drawing/2014/main" id="{9EE4641F-C048-4043-ADE8-214FE1107395}"/>
              </a:ext>
            </a:extLst>
          </p:cNvPr>
          <p:cNvCxnSpPr>
            <a:cxnSpLocks/>
          </p:cNvCxnSpPr>
          <p:nvPr/>
        </p:nvCxnSpPr>
        <p:spPr>
          <a:xfrm>
            <a:off x="5805667" y="4257159"/>
            <a:ext cx="0" cy="614681"/>
          </a:xfrm>
          <a:prstGeom prst="straightConnector1">
            <a:avLst/>
          </a:prstGeom>
          <a:noFill/>
          <a:ln w="19050" cap="flat" cmpd="sng" algn="ctr">
            <a:solidFill>
              <a:srgbClr val="00B050"/>
            </a:solidFill>
            <a:prstDash val="dash"/>
            <a:headEnd type="arrow"/>
            <a:tailEnd type="none"/>
          </a:ln>
          <a:effectLst/>
        </p:spPr>
      </p:cxnSp>
      <p:sp>
        <p:nvSpPr>
          <p:cNvPr id="116" name="TextBox 115">
            <a:extLst>
              <a:ext uri="{FF2B5EF4-FFF2-40B4-BE49-F238E27FC236}">
                <a16:creationId xmlns:a16="http://schemas.microsoft.com/office/drawing/2014/main" id="{61FF90AB-D3BB-7B4A-8449-8C4734CF5ECB}"/>
              </a:ext>
            </a:extLst>
          </p:cNvPr>
          <p:cNvSpPr txBox="1"/>
          <p:nvPr/>
        </p:nvSpPr>
        <p:spPr>
          <a:xfrm>
            <a:off x="582169" y="4871384"/>
            <a:ext cx="1335449" cy="338554"/>
          </a:xfrm>
          <a:prstGeom prst="rect">
            <a:avLst/>
          </a:prstGeom>
          <a:noFill/>
        </p:spPr>
        <p:txBody>
          <a:bodyPr wrap="square" rtlCol="0">
            <a:spAutoFit/>
          </a:bodyPr>
          <a:lstStyle/>
          <a:p>
            <a:pPr algn="l" defTabSz="914400" hangingPunct="1"/>
            <a:r>
              <a:rPr lang="en-US" kern="1200" dirty="0">
                <a:solidFill>
                  <a:prstClr val="black"/>
                </a:solidFill>
                <a:latin typeface="Arial" charset="0"/>
                <a:ea typeface="Arial" charset="0"/>
                <a:cs typeface="Arial" charset="0"/>
              </a:rPr>
              <a:t>Triplet Loss</a:t>
            </a:r>
          </a:p>
        </p:txBody>
      </p:sp>
      <p:cxnSp>
        <p:nvCxnSpPr>
          <p:cNvPr id="161" name="直接箭头连接符 107">
            <a:extLst>
              <a:ext uri="{FF2B5EF4-FFF2-40B4-BE49-F238E27FC236}">
                <a16:creationId xmlns:a16="http://schemas.microsoft.com/office/drawing/2014/main" id="{CEF3EA02-2678-F54F-A3AE-8EFC8BA18CCB}"/>
              </a:ext>
            </a:extLst>
          </p:cNvPr>
          <p:cNvCxnSpPr/>
          <p:nvPr/>
        </p:nvCxnSpPr>
        <p:spPr>
          <a:xfrm flipH="1">
            <a:off x="5689835" y="3434214"/>
            <a:ext cx="0" cy="372387"/>
          </a:xfrm>
          <a:prstGeom prst="straightConnector1">
            <a:avLst/>
          </a:prstGeom>
          <a:noFill/>
          <a:ln w="19050" cap="flat" cmpd="sng" algn="ctr">
            <a:solidFill>
              <a:sysClr val="window" lastClr="FFFFFF">
                <a:lumMod val="65000"/>
              </a:sysClr>
            </a:solidFill>
            <a:prstDash val="solid"/>
            <a:tailEnd type="arrow"/>
          </a:ln>
          <a:effectLst/>
        </p:spPr>
      </p:cxnSp>
      <p:sp>
        <p:nvSpPr>
          <p:cNvPr id="183" name="TextBox 182">
            <a:extLst>
              <a:ext uri="{FF2B5EF4-FFF2-40B4-BE49-F238E27FC236}">
                <a16:creationId xmlns:a16="http://schemas.microsoft.com/office/drawing/2014/main" id="{A8B69397-4A50-5342-B3AE-64876AF3EC71}"/>
              </a:ext>
            </a:extLst>
          </p:cNvPr>
          <p:cNvSpPr txBox="1"/>
          <p:nvPr/>
        </p:nvSpPr>
        <p:spPr>
          <a:xfrm>
            <a:off x="379110" y="4307720"/>
            <a:ext cx="1123580" cy="523220"/>
          </a:xfrm>
          <a:prstGeom prst="rect">
            <a:avLst/>
          </a:prstGeom>
          <a:noFill/>
        </p:spPr>
        <p:txBody>
          <a:bodyPr wrap="square" rtlCol="0">
            <a:spAutoFit/>
          </a:bodyPr>
          <a:lstStyle/>
          <a:p>
            <a:pPr algn="l" defTabSz="914400" hangingPunct="1"/>
            <a:r>
              <a:rPr lang="en-US" sz="1400" kern="1200" dirty="0">
                <a:solidFill>
                  <a:prstClr val="black"/>
                </a:solidFill>
                <a:latin typeface="Arial" charset="0"/>
                <a:ea typeface="Arial" charset="0"/>
                <a:cs typeface="Arial" charset="0"/>
              </a:rPr>
              <a:t>Graph embedding</a:t>
            </a:r>
          </a:p>
        </p:txBody>
      </p:sp>
      <p:sp>
        <p:nvSpPr>
          <p:cNvPr id="93" name="Text Placeholder 2">
            <a:extLst>
              <a:ext uri="{FF2B5EF4-FFF2-40B4-BE49-F238E27FC236}">
                <a16:creationId xmlns:a16="http://schemas.microsoft.com/office/drawing/2014/main" id="{C62BDB99-494E-2946-BA10-9E7A916C0284}"/>
              </a:ext>
            </a:extLst>
          </p:cNvPr>
          <p:cNvSpPr>
            <a:spLocks noGrp="1"/>
          </p:cNvSpPr>
          <p:nvPr>
            <p:ph type="body" idx="1"/>
          </p:nvPr>
        </p:nvSpPr>
        <p:spPr>
          <a:xfrm>
            <a:off x="616072" y="1085850"/>
            <a:ext cx="6043034" cy="893754"/>
          </a:xfrm>
        </p:spPr>
        <p:txBody>
          <a:bodyPr>
            <a:normAutofit lnSpcReduction="10000"/>
          </a:bodyPr>
          <a:lstStyle/>
          <a:p>
            <a:pPr>
              <a:spcBef>
                <a:spcPts val="1100"/>
              </a:spcBef>
            </a:pPr>
            <a:r>
              <a:rPr lang="en-US" sz="2400" dirty="0">
                <a:solidFill>
                  <a:schemeClr val="tx1"/>
                </a:solidFill>
                <a:ea typeface="Palatino"/>
                <a:cs typeface="Palatino"/>
                <a:sym typeface="Palatino"/>
              </a:rPr>
              <a:t>Ranking similar code:</a:t>
            </a:r>
          </a:p>
          <a:p>
            <a:pPr lvl="1">
              <a:spcBef>
                <a:spcPts val="1100"/>
              </a:spcBef>
            </a:pPr>
            <a:r>
              <a:rPr lang="en-US" sz="2000" dirty="0">
                <a:solidFill>
                  <a:schemeClr val="tx1"/>
                </a:solidFill>
                <a:ea typeface="Palatino"/>
                <a:cs typeface="Palatino"/>
                <a:sym typeface="Palatino"/>
              </a:rPr>
              <a:t>Type-1 &gt; Type-2 &gt; Type-3 &gt; Different</a:t>
            </a:r>
          </a:p>
        </p:txBody>
      </p:sp>
      <p:grpSp>
        <p:nvGrpSpPr>
          <p:cNvPr id="262" name="组合 59">
            <a:extLst>
              <a:ext uri="{FF2B5EF4-FFF2-40B4-BE49-F238E27FC236}">
                <a16:creationId xmlns:a16="http://schemas.microsoft.com/office/drawing/2014/main" id="{04EBF97C-5C48-384C-A4AD-507E7866C6E1}"/>
              </a:ext>
            </a:extLst>
          </p:cNvPr>
          <p:cNvGrpSpPr/>
          <p:nvPr/>
        </p:nvGrpSpPr>
        <p:grpSpPr>
          <a:xfrm>
            <a:off x="1570832" y="2713583"/>
            <a:ext cx="686266" cy="707841"/>
            <a:chOff x="7280784" y="2666550"/>
            <a:chExt cx="702054" cy="826208"/>
          </a:xfrm>
        </p:grpSpPr>
        <p:sp>
          <p:nvSpPr>
            <p:cNvPr id="263" name="椭圆 28">
              <a:extLst>
                <a:ext uri="{FF2B5EF4-FFF2-40B4-BE49-F238E27FC236}">
                  <a16:creationId xmlns:a16="http://schemas.microsoft.com/office/drawing/2014/main" id="{121C6138-2A41-FA49-A113-76BBF7646E57}"/>
                </a:ext>
              </a:extLst>
            </p:cNvPr>
            <p:cNvSpPr/>
            <p:nvPr/>
          </p:nvSpPr>
          <p:spPr>
            <a:xfrm>
              <a:off x="7550036" y="2666550"/>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4" name="椭圆 29">
              <a:extLst>
                <a:ext uri="{FF2B5EF4-FFF2-40B4-BE49-F238E27FC236}">
                  <a16:creationId xmlns:a16="http://schemas.microsoft.com/office/drawing/2014/main" id="{81E2E42B-3542-244E-B768-558CC4F6C891}"/>
                </a:ext>
              </a:extLst>
            </p:cNvPr>
            <p:cNvSpPr/>
            <p:nvPr/>
          </p:nvSpPr>
          <p:spPr>
            <a:xfrm>
              <a:off x="7280784" y="3278443"/>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5" name="椭圆 30">
              <a:extLst>
                <a:ext uri="{FF2B5EF4-FFF2-40B4-BE49-F238E27FC236}">
                  <a16:creationId xmlns:a16="http://schemas.microsoft.com/office/drawing/2014/main" id="{92CAA428-6EC0-0745-9365-E0BA57B8FD21}"/>
                </a:ext>
              </a:extLst>
            </p:cNvPr>
            <p:cNvSpPr/>
            <p:nvPr/>
          </p:nvSpPr>
          <p:spPr>
            <a:xfrm>
              <a:off x="7748112" y="2952746"/>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6" name="椭圆 32">
              <a:extLst>
                <a:ext uri="{FF2B5EF4-FFF2-40B4-BE49-F238E27FC236}">
                  <a16:creationId xmlns:a16="http://schemas.microsoft.com/office/drawing/2014/main" id="{400C0C1B-DE7B-9144-94F2-A223512D256F}"/>
                </a:ext>
              </a:extLst>
            </p:cNvPr>
            <p:cNvSpPr/>
            <p:nvPr/>
          </p:nvSpPr>
          <p:spPr>
            <a:xfrm>
              <a:off x="7748112" y="3278444"/>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7" name="椭圆 33">
              <a:extLst>
                <a:ext uri="{FF2B5EF4-FFF2-40B4-BE49-F238E27FC236}">
                  <a16:creationId xmlns:a16="http://schemas.microsoft.com/office/drawing/2014/main" id="{14EBD196-4FBD-D743-803A-ECA896463E3B}"/>
                </a:ext>
              </a:extLst>
            </p:cNvPr>
            <p:cNvSpPr/>
            <p:nvPr/>
          </p:nvSpPr>
          <p:spPr>
            <a:xfrm>
              <a:off x="7280784" y="2919410"/>
              <a:ext cx="234726" cy="214314"/>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68" name="直接连接符 40">
              <a:extLst>
                <a:ext uri="{FF2B5EF4-FFF2-40B4-BE49-F238E27FC236}">
                  <a16:creationId xmlns:a16="http://schemas.microsoft.com/office/drawing/2014/main" id="{EF5FC612-5E64-E145-8F3D-248FD15D2829}"/>
                </a:ext>
              </a:extLst>
            </p:cNvPr>
            <p:cNvCxnSpPr>
              <a:stCxn id="263" idx="5"/>
              <a:endCxn id="265" idx="0"/>
            </p:cNvCxnSpPr>
            <p:nvPr/>
          </p:nvCxnSpPr>
          <p:spPr>
            <a:xfrm rot="16200000" flipH="1">
              <a:off x="7756298" y="2843569"/>
              <a:ext cx="103267" cy="115087"/>
            </a:xfrm>
            <a:prstGeom prst="line">
              <a:avLst/>
            </a:prstGeom>
            <a:noFill/>
            <a:ln w="15875" cap="flat" cmpd="sng" algn="ctr">
              <a:solidFill>
                <a:sysClr val="window" lastClr="FFFFFF">
                  <a:lumMod val="50000"/>
                </a:sysClr>
              </a:solidFill>
              <a:prstDash val="solid"/>
              <a:tailEnd type="triangle"/>
            </a:ln>
            <a:effectLst/>
          </p:spPr>
        </p:cxnSp>
        <p:cxnSp>
          <p:nvCxnSpPr>
            <p:cNvPr id="269" name="直接连接符 43">
              <a:extLst>
                <a:ext uri="{FF2B5EF4-FFF2-40B4-BE49-F238E27FC236}">
                  <a16:creationId xmlns:a16="http://schemas.microsoft.com/office/drawing/2014/main" id="{FD9F6FC5-5711-B74F-A0BC-884C9BCE8C27}"/>
                </a:ext>
              </a:extLst>
            </p:cNvPr>
            <p:cNvCxnSpPr>
              <a:stCxn id="263" idx="3"/>
              <a:endCxn id="267" idx="7"/>
            </p:cNvCxnSpPr>
            <p:nvPr/>
          </p:nvCxnSpPr>
          <p:spPr>
            <a:xfrm rot="5400000">
              <a:off x="7482118" y="2848498"/>
              <a:ext cx="101316" cy="103281"/>
            </a:xfrm>
            <a:prstGeom prst="line">
              <a:avLst/>
            </a:prstGeom>
            <a:noFill/>
            <a:ln w="15875" cap="flat" cmpd="sng" algn="ctr">
              <a:solidFill>
                <a:sysClr val="window" lastClr="FFFFFF">
                  <a:lumMod val="50000"/>
                </a:sysClr>
              </a:solidFill>
              <a:prstDash val="solid"/>
              <a:tailEnd type="triangle"/>
            </a:ln>
            <a:effectLst/>
          </p:spPr>
        </p:cxnSp>
        <p:cxnSp>
          <p:nvCxnSpPr>
            <p:cNvPr id="270" name="直接连接符 49">
              <a:extLst>
                <a:ext uri="{FF2B5EF4-FFF2-40B4-BE49-F238E27FC236}">
                  <a16:creationId xmlns:a16="http://schemas.microsoft.com/office/drawing/2014/main" id="{A45EDFC1-82A9-224A-A668-9E76B051FA0E}"/>
                </a:ext>
              </a:extLst>
            </p:cNvPr>
            <p:cNvCxnSpPr>
              <a:stCxn id="267" idx="4"/>
              <a:endCxn id="264" idx="0"/>
            </p:cNvCxnSpPr>
            <p:nvPr/>
          </p:nvCxnSpPr>
          <p:spPr>
            <a:xfrm rot="5400000">
              <a:off x="7325788" y="3206116"/>
              <a:ext cx="144718" cy="1039"/>
            </a:xfrm>
            <a:prstGeom prst="line">
              <a:avLst/>
            </a:prstGeom>
            <a:noFill/>
            <a:ln w="15875" cap="flat" cmpd="sng" algn="ctr">
              <a:solidFill>
                <a:sysClr val="window" lastClr="FFFFFF">
                  <a:lumMod val="50000"/>
                </a:sysClr>
              </a:solidFill>
              <a:prstDash val="solid"/>
              <a:tailEnd type="triangle"/>
            </a:ln>
            <a:effectLst/>
          </p:spPr>
        </p:cxnSp>
        <p:cxnSp>
          <p:nvCxnSpPr>
            <p:cNvPr id="271" name="直接连接符 52">
              <a:extLst>
                <a:ext uri="{FF2B5EF4-FFF2-40B4-BE49-F238E27FC236}">
                  <a16:creationId xmlns:a16="http://schemas.microsoft.com/office/drawing/2014/main" id="{CEDB9E85-09FB-294C-82EB-EDC9754156E4}"/>
                </a:ext>
              </a:extLst>
            </p:cNvPr>
            <p:cNvCxnSpPr>
              <a:stCxn id="267" idx="5"/>
              <a:endCxn id="266" idx="1"/>
            </p:cNvCxnSpPr>
            <p:nvPr/>
          </p:nvCxnSpPr>
          <p:spPr>
            <a:xfrm rot="16200000" flipH="1">
              <a:off x="7528068" y="3055405"/>
              <a:ext cx="207490" cy="301356"/>
            </a:xfrm>
            <a:prstGeom prst="line">
              <a:avLst/>
            </a:prstGeom>
            <a:noFill/>
            <a:ln w="15875" cap="flat" cmpd="sng" algn="ctr">
              <a:solidFill>
                <a:sysClr val="window" lastClr="FFFFFF">
                  <a:lumMod val="50000"/>
                </a:sysClr>
              </a:solidFill>
              <a:prstDash val="solid"/>
              <a:tailEnd type="triangle"/>
            </a:ln>
            <a:effectLst/>
          </p:spPr>
        </p:cxnSp>
        <p:cxnSp>
          <p:nvCxnSpPr>
            <p:cNvPr id="272" name="直接连接符 55">
              <a:extLst>
                <a:ext uri="{FF2B5EF4-FFF2-40B4-BE49-F238E27FC236}">
                  <a16:creationId xmlns:a16="http://schemas.microsoft.com/office/drawing/2014/main" id="{6F594E48-5813-F64C-84F2-F376ABCFEAA8}"/>
                </a:ext>
              </a:extLst>
            </p:cNvPr>
            <p:cNvCxnSpPr>
              <a:stCxn id="265" idx="4"/>
              <a:endCxn id="266" idx="0"/>
            </p:cNvCxnSpPr>
            <p:nvPr/>
          </p:nvCxnSpPr>
          <p:spPr>
            <a:xfrm rot="5400000">
              <a:off x="7809788" y="3222785"/>
              <a:ext cx="111380" cy="1039"/>
            </a:xfrm>
            <a:prstGeom prst="line">
              <a:avLst/>
            </a:prstGeom>
            <a:noFill/>
            <a:ln w="15875" cap="flat" cmpd="sng" algn="ctr">
              <a:solidFill>
                <a:sysClr val="window" lastClr="FFFFFF">
                  <a:lumMod val="50000"/>
                </a:sysClr>
              </a:solidFill>
              <a:prstDash val="solid"/>
              <a:tailEnd type="triangle"/>
            </a:ln>
            <a:effectLst/>
          </p:spPr>
        </p:cxnSp>
      </p:grpSp>
      <p:grpSp>
        <p:nvGrpSpPr>
          <p:cNvPr id="273" name="Group 272">
            <a:extLst>
              <a:ext uri="{FF2B5EF4-FFF2-40B4-BE49-F238E27FC236}">
                <a16:creationId xmlns:a16="http://schemas.microsoft.com/office/drawing/2014/main" id="{3B90CDF9-BEE3-1548-80A1-1E53439016B8}"/>
              </a:ext>
            </a:extLst>
          </p:cNvPr>
          <p:cNvGrpSpPr/>
          <p:nvPr/>
        </p:nvGrpSpPr>
        <p:grpSpPr>
          <a:xfrm>
            <a:off x="3398970" y="2704692"/>
            <a:ext cx="687310" cy="707838"/>
            <a:chOff x="3286922" y="3513250"/>
            <a:chExt cx="687310" cy="707838"/>
          </a:xfrm>
        </p:grpSpPr>
        <p:sp>
          <p:nvSpPr>
            <p:cNvPr id="274" name="椭圆 61">
              <a:extLst>
                <a:ext uri="{FF2B5EF4-FFF2-40B4-BE49-F238E27FC236}">
                  <a16:creationId xmlns:a16="http://schemas.microsoft.com/office/drawing/2014/main" id="{FC5C92FC-FF75-5648-99B3-97233D28C446}"/>
                </a:ext>
              </a:extLst>
            </p:cNvPr>
            <p:cNvSpPr/>
            <p:nvPr/>
          </p:nvSpPr>
          <p:spPr>
            <a:xfrm>
              <a:off x="3551163" y="3513250"/>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5" name="椭圆 62">
              <a:extLst>
                <a:ext uri="{FF2B5EF4-FFF2-40B4-BE49-F238E27FC236}">
                  <a16:creationId xmlns:a16="http://schemas.microsoft.com/office/drawing/2014/main" id="{84E5119E-2175-9741-8038-768B74E76AA5}"/>
                </a:ext>
              </a:extLst>
            </p:cNvPr>
            <p:cNvSpPr/>
            <p:nvPr/>
          </p:nvSpPr>
          <p:spPr>
            <a:xfrm>
              <a:off x="3287959" y="4037478"/>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6" name="椭圆 63">
              <a:extLst>
                <a:ext uri="{FF2B5EF4-FFF2-40B4-BE49-F238E27FC236}">
                  <a16:creationId xmlns:a16="http://schemas.microsoft.com/office/drawing/2014/main" id="{002A8708-E8CA-C74A-9D84-205DBFA9CD8D}"/>
                </a:ext>
              </a:extLst>
            </p:cNvPr>
            <p:cNvSpPr/>
            <p:nvPr/>
          </p:nvSpPr>
          <p:spPr>
            <a:xfrm>
              <a:off x="3744784" y="3758444"/>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7" name="椭圆 64">
              <a:extLst>
                <a:ext uri="{FF2B5EF4-FFF2-40B4-BE49-F238E27FC236}">
                  <a16:creationId xmlns:a16="http://schemas.microsoft.com/office/drawing/2014/main" id="{F419BF78-8969-1F48-B786-3244A8217EFE}"/>
                </a:ext>
              </a:extLst>
            </p:cNvPr>
            <p:cNvSpPr/>
            <p:nvPr/>
          </p:nvSpPr>
          <p:spPr>
            <a:xfrm>
              <a:off x="3744784" y="4037478"/>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8" name="椭圆 65">
              <a:extLst>
                <a:ext uri="{FF2B5EF4-FFF2-40B4-BE49-F238E27FC236}">
                  <a16:creationId xmlns:a16="http://schemas.microsoft.com/office/drawing/2014/main" id="{84960EB3-6230-714C-91F9-FB0880300B91}"/>
                </a:ext>
              </a:extLst>
            </p:cNvPr>
            <p:cNvSpPr/>
            <p:nvPr/>
          </p:nvSpPr>
          <p:spPr>
            <a:xfrm>
              <a:off x="3286922" y="3729882"/>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79" name="直接连接符 66">
              <a:extLst>
                <a:ext uri="{FF2B5EF4-FFF2-40B4-BE49-F238E27FC236}">
                  <a16:creationId xmlns:a16="http://schemas.microsoft.com/office/drawing/2014/main" id="{52EBD03E-B1BF-AB48-9E49-4BCAF717D672}"/>
                </a:ext>
              </a:extLst>
            </p:cNvPr>
            <p:cNvCxnSpPr>
              <a:stCxn id="274" idx="5"/>
              <a:endCxn id="276" idx="0"/>
            </p:cNvCxnSpPr>
            <p:nvPr/>
          </p:nvCxnSpPr>
          <p:spPr>
            <a:xfrm rot="16200000" flipH="1">
              <a:off x="3759022" y="3657958"/>
              <a:ext cx="88472" cy="112499"/>
            </a:xfrm>
            <a:prstGeom prst="line">
              <a:avLst/>
            </a:prstGeom>
            <a:noFill/>
            <a:ln w="15875" cap="flat" cmpd="sng" algn="ctr">
              <a:solidFill>
                <a:sysClr val="window" lastClr="FFFFFF">
                  <a:lumMod val="50000"/>
                </a:sysClr>
              </a:solidFill>
              <a:prstDash val="solid"/>
              <a:tailEnd type="triangle"/>
            </a:ln>
            <a:effectLst/>
          </p:spPr>
        </p:cxnSp>
        <p:cxnSp>
          <p:nvCxnSpPr>
            <p:cNvPr id="280" name="直接连接符 67">
              <a:extLst>
                <a:ext uri="{FF2B5EF4-FFF2-40B4-BE49-F238E27FC236}">
                  <a16:creationId xmlns:a16="http://schemas.microsoft.com/office/drawing/2014/main" id="{BCC47DC2-2B0D-5C4D-AEEF-5E12E40B292E}"/>
                </a:ext>
              </a:extLst>
            </p:cNvPr>
            <p:cNvCxnSpPr>
              <a:stCxn id="274" idx="3"/>
              <a:endCxn id="278" idx="7"/>
            </p:cNvCxnSpPr>
            <p:nvPr/>
          </p:nvCxnSpPr>
          <p:spPr>
            <a:xfrm rot="5400000">
              <a:off x="3490366" y="3662374"/>
              <a:ext cx="86800" cy="101995"/>
            </a:xfrm>
            <a:prstGeom prst="line">
              <a:avLst/>
            </a:prstGeom>
            <a:noFill/>
            <a:ln w="15875" cap="flat" cmpd="sng" algn="ctr">
              <a:solidFill>
                <a:sysClr val="window" lastClr="FFFFFF">
                  <a:lumMod val="50000"/>
                </a:sysClr>
              </a:solidFill>
              <a:prstDash val="solid"/>
              <a:tailEnd type="triangle"/>
            </a:ln>
            <a:effectLst/>
          </p:spPr>
        </p:cxnSp>
        <p:cxnSp>
          <p:nvCxnSpPr>
            <p:cNvPr id="281" name="直接连接符 68">
              <a:extLst>
                <a:ext uri="{FF2B5EF4-FFF2-40B4-BE49-F238E27FC236}">
                  <a16:creationId xmlns:a16="http://schemas.microsoft.com/office/drawing/2014/main" id="{1E70B959-EADD-9C43-92CF-BE2D431ECF17}"/>
                </a:ext>
              </a:extLst>
            </p:cNvPr>
            <p:cNvCxnSpPr>
              <a:stCxn id="278" idx="4"/>
              <a:endCxn id="275" idx="0"/>
            </p:cNvCxnSpPr>
            <p:nvPr/>
          </p:nvCxnSpPr>
          <p:spPr>
            <a:xfrm rot="16200000" flipH="1">
              <a:off x="3340173" y="3974966"/>
              <a:ext cx="123985" cy="1036"/>
            </a:xfrm>
            <a:prstGeom prst="line">
              <a:avLst/>
            </a:prstGeom>
            <a:noFill/>
            <a:ln w="15875" cap="flat" cmpd="sng" algn="ctr">
              <a:solidFill>
                <a:sysClr val="window" lastClr="FFFFFF">
                  <a:lumMod val="50000"/>
                </a:sysClr>
              </a:solidFill>
              <a:prstDash val="solid"/>
              <a:tailEnd type="triangle"/>
            </a:ln>
            <a:effectLst/>
          </p:spPr>
        </p:cxnSp>
        <p:cxnSp>
          <p:nvCxnSpPr>
            <p:cNvPr id="282" name="直接连接符 70">
              <a:extLst>
                <a:ext uri="{FF2B5EF4-FFF2-40B4-BE49-F238E27FC236}">
                  <a16:creationId xmlns:a16="http://schemas.microsoft.com/office/drawing/2014/main" id="{76E51E0E-411C-A946-B85F-4D05294D3129}"/>
                </a:ext>
              </a:extLst>
            </p:cNvPr>
            <p:cNvCxnSpPr>
              <a:stCxn id="276" idx="4"/>
              <a:endCxn id="277" idx="0"/>
            </p:cNvCxnSpPr>
            <p:nvPr/>
          </p:nvCxnSpPr>
          <p:spPr>
            <a:xfrm rot="5400000">
              <a:off x="3811794" y="3989731"/>
              <a:ext cx="95423" cy="1016"/>
            </a:xfrm>
            <a:prstGeom prst="line">
              <a:avLst/>
            </a:prstGeom>
            <a:noFill/>
            <a:ln w="15875" cap="flat" cmpd="sng" algn="ctr">
              <a:solidFill>
                <a:sysClr val="window" lastClr="FFFFFF">
                  <a:lumMod val="50000"/>
                </a:sysClr>
              </a:solidFill>
              <a:prstDash val="solid"/>
              <a:tailEnd type="triangle"/>
            </a:ln>
            <a:effectLst/>
          </p:spPr>
        </p:cxnSp>
        <p:cxnSp>
          <p:nvCxnSpPr>
            <p:cNvPr id="283" name="直接连接符 84">
              <a:extLst>
                <a:ext uri="{FF2B5EF4-FFF2-40B4-BE49-F238E27FC236}">
                  <a16:creationId xmlns:a16="http://schemas.microsoft.com/office/drawing/2014/main" id="{2330107F-D130-DA45-B1D7-2133B87741AB}"/>
                </a:ext>
              </a:extLst>
            </p:cNvPr>
            <p:cNvCxnSpPr>
              <a:endCxn id="277" idx="1"/>
            </p:cNvCxnSpPr>
            <p:nvPr/>
          </p:nvCxnSpPr>
          <p:spPr>
            <a:xfrm>
              <a:off x="3511302" y="3850687"/>
              <a:ext cx="267087" cy="213683"/>
            </a:xfrm>
            <a:prstGeom prst="line">
              <a:avLst/>
            </a:prstGeom>
            <a:noFill/>
            <a:ln w="15875" cap="flat" cmpd="sng" algn="ctr">
              <a:solidFill>
                <a:sysClr val="window" lastClr="FFFFFF">
                  <a:lumMod val="50000"/>
                </a:sysClr>
              </a:solidFill>
              <a:prstDash val="solid"/>
              <a:tailEnd type="triangle"/>
            </a:ln>
            <a:effectLst/>
          </p:spPr>
        </p:cxnSp>
        <p:cxnSp>
          <p:nvCxnSpPr>
            <p:cNvPr id="284" name="直接连接符 87">
              <a:extLst>
                <a:ext uri="{FF2B5EF4-FFF2-40B4-BE49-F238E27FC236}">
                  <a16:creationId xmlns:a16="http://schemas.microsoft.com/office/drawing/2014/main" id="{53FD3229-7A16-5440-A6FC-413199EB0414}"/>
                </a:ext>
              </a:extLst>
            </p:cNvPr>
            <p:cNvCxnSpPr>
              <a:stCxn id="275" idx="6"/>
              <a:endCxn id="277" idx="2"/>
            </p:cNvCxnSpPr>
            <p:nvPr/>
          </p:nvCxnSpPr>
          <p:spPr>
            <a:xfrm>
              <a:off x="3517407" y="4129283"/>
              <a:ext cx="227377" cy="0"/>
            </a:xfrm>
            <a:prstGeom prst="line">
              <a:avLst/>
            </a:prstGeom>
            <a:noFill/>
            <a:ln w="15875" cap="flat" cmpd="sng" algn="ctr">
              <a:solidFill>
                <a:sysClr val="window" lastClr="FFFFFF">
                  <a:lumMod val="50000"/>
                </a:sysClr>
              </a:solidFill>
              <a:prstDash val="solid"/>
              <a:tailEnd type="triangle"/>
            </a:ln>
            <a:effectLst/>
          </p:spPr>
        </p:cxnSp>
      </p:grpSp>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3E63A20D-4A4B-894B-8356-D48D2B7D5581}"/>
                  </a:ext>
                </a:extLst>
              </p:cNvPr>
              <p:cNvSpPr txBox="1"/>
              <p:nvPr/>
            </p:nvSpPr>
            <p:spPr>
              <a:xfrm>
                <a:off x="1331407" y="2311126"/>
                <a:ext cx="1234689" cy="369332"/>
              </a:xfrm>
              <a:prstGeom prst="rect">
                <a:avLst/>
              </a:prstGeom>
              <a:noFill/>
            </p:spPr>
            <p:txBody>
              <a:bodyPr wrap="square" rtlCol="0">
                <a:spAutoFit/>
              </a:bodyPr>
              <a:lstStyle/>
              <a:p>
                <a:pPr algn="l" defTabSz="914400" hangingPunct="1"/>
                <a:r>
                  <a:rPr lang="en-US" kern="1200" dirty="0">
                    <a:solidFill>
                      <a:prstClr val="black"/>
                    </a:solidFill>
                    <a:latin typeface="Gill Sans MT" panose="020B0502020104020203" pitchFamily="34" charset="77"/>
                    <a:ea typeface="Times New Roman" charset="0"/>
                    <a:cs typeface="Times New Roman" charset="0"/>
                  </a:rPr>
                  <a:t>Anchor</a:t>
                </a:r>
                <a:r>
                  <a:rPr lang="en-US" sz="1800" kern="1200" dirty="0">
                    <a:solidFill>
                      <a:prstClr val="black"/>
                    </a:solidFill>
                    <a:ea typeface="Times New Roman" charset="0"/>
                    <a:cs typeface="Times New Roman" charset="0"/>
                  </a:rPr>
                  <a:t>: </a:t>
                </a:r>
                <a14:m>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𝑔</m:t>
                        </m:r>
                      </m:e>
                      <m:sub>
                        <m:r>
                          <a:rPr lang="en-US" sz="1800" i="1" kern="1200" smtClean="0">
                            <a:solidFill>
                              <a:prstClr val="black"/>
                            </a:solidFill>
                            <a:latin typeface="Cambria Math" charset="0"/>
                            <a:ea typeface="Times New Roman" charset="0"/>
                            <a:cs typeface="Times New Roman" charset="0"/>
                          </a:rPr>
                          <m:t>𝑎</m:t>
                        </m:r>
                      </m:sub>
                    </m:sSub>
                  </m:oMath>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288" name="TextBox 287">
                <a:extLst>
                  <a:ext uri="{FF2B5EF4-FFF2-40B4-BE49-F238E27FC236}">
                    <a16:creationId xmlns:a16="http://schemas.microsoft.com/office/drawing/2014/main" id="{3E63A20D-4A4B-894B-8356-D48D2B7D5581}"/>
                  </a:ext>
                </a:extLst>
              </p:cNvPr>
              <p:cNvSpPr txBox="1">
                <a:spLocks noRot="1" noChangeAspect="1" noMove="1" noResize="1" noEditPoints="1" noAdjustHandles="1" noChangeArrowheads="1" noChangeShapeType="1" noTextEdit="1"/>
              </p:cNvSpPr>
              <p:nvPr/>
            </p:nvSpPr>
            <p:spPr>
              <a:xfrm>
                <a:off x="1331407" y="2311126"/>
                <a:ext cx="1234689" cy="369332"/>
              </a:xfrm>
              <a:prstGeom prst="rect">
                <a:avLst/>
              </a:prstGeom>
              <a:blipFill>
                <a:blip r:embed="rId10"/>
                <a:stretch>
                  <a:fillRect l="-2020" t="-3226" b="-1935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7E6BFA0-08DC-9D49-9118-872E06A089C0}"/>
              </a:ext>
            </a:extLst>
          </p:cNvPr>
          <p:cNvGrpSpPr/>
          <p:nvPr/>
        </p:nvGrpSpPr>
        <p:grpSpPr>
          <a:xfrm>
            <a:off x="5091692" y="2711702"/>
            <a:ext cx="1922428" cy="771202"/>
            <a:chOff x="9789124" y="1630453"/>
            <a:chExt cx="1922428" cy="771202"/>
          </a:xfrm>
        </p:grpSpPr>
        <p:sp>
          <p:nvSpPr>
            <p:cNvPr id="285" name="矩形 94">
              <a:extLst>
                <a:ext uri="{FF2B5EF4-FFF2-40B4-BE49-F238E27FC236}">
                  <a16:creationId xmlns:a16="http://schemas.microsoft.com/office/drawing/2014/main" id="{D095BB4C-B9D0-9942-9056-9671C99461E5}"/>
                </a:ext>
              </a:extLst>
            </p:cNvPr>
            <p:cNvSpPr/>
            <p:nvPr/>
          </p:nvSpPr>
          <p:spPr>
            <a:xfrm>
              <a:off x="10628076" y="1802895"/>
              <a:ext cx="1083476" cy="219145"/>
            </a:xfrm>
            <a:prstGeom prst="rect">
              <a:avLst/>
            </a:prstGeom>
            <a:noFill/>
            <a:ln w="9525" cap="flat" cmpd="sng" algn="ctr">
              <a:solidFill>
                <a:sysClr val="window" lastClr="FFFFFF">
                  <a:lumMod val="65000"/>
                </a:sysClr>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&lt;1,3,7,0,3,1,0,0&gt;</a:t>
              </a:r>
              <a:endParaRPr kumimoji="0" lang="zh-CN" altLang="en-US" sz="1200" b="0" i="1"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cxnSp>
          <p:nvCxnSpPr>
            <p:cNvPr id="286" name="直接连接符 98">
              <a:extLst>
                <a:ext uri="{FF2B5EF4-FFF2-40B4-BE49-F238E27FC236}">
                  <a16:creationId xmlns:a16="http://schemas.microsoft.com/office/drawing/2014/main" id="{90843C06-1E86-DA41-B109-770019C97AC7}"/>
                </a:ext>
              </a:extLst>
            </p:cNvPr>
            <p:cNvCxnSpPr>
              <a:stCxn id="295" idx="7"/>
            </p:cNvCxnSpPr>
            <p:nvPr/>
          </p:nvCxnSpPr>
          <p:spPr>
            <a:xfrm flipV="1">
              <a:off x="10399742" y="1809662"/>
              <a:ext cx="209785" cy="90218"/>
            </a:xfrm>
            <a:prstGeom prst="line">
              <a:avLst/>
            </a:prstGeom>
            <a:noFill/>
            <a:ln w="9525" cap="flat" cmpd="sng" algn="ctr">
              <a:solidFill>
                <a:srgbClr val="4F81BD">
                  <a:shade val="95000"/>
                  <a:satMod val="105000"/>
                </a:srgbClr>
              </a:solidFill>
              <a:prstDash val="solid"/>
            </a:ln>
            <a:effectLst/>
          </p:spPr>
        </p:cxnSp>
        <p:cxnSp>
          <p:nvCxnSpPr>
            <p:cNvPr id="287" name="直接连接符 99">
              <a:extLst>
                <a:ext uri="{FF2B5EF4-FFF2-40B4-BE49-F238E27FC236}">
                  <a16:creationId xmlns:a16="http://schemas.microsoft.com/office/drawing/2014/main" id="{9E1F479C-2EA0-074D-99EA-AF27F95B160C}"/>
                </a:ext>
              </a:extLst>
            </p:cNvPr>
            <p:cNvCxnSpPr>
              <a:stCxn id="295" idx="5"/>
            </p:cNvCxnSpPr>
            <p:nvPr/>
          </p:nvCxnSpPr>
          <p:spPr>
            <a:xfrm>
              <a:off x="10399743" y="2029712"/>
              <a:ext cx="209783" cy="72003"/>
            </a:xfrm>
            <a:prstGeom prst="line">
              <a:avLst/>
            </a:prstGeom>
            <a:noFill/>
            <a:ln w="9525" cap="flat" cmpd="sng" algn="ctr">
              <a:solidFill>
                <a:srgbClr val="4F81BD">
                  <a:shade val="95000"/>
                  <a:satMod val="105000"/>
                </a:srgbClr>
              </a:solidFill>
              <a:prstDash val="solid"/>
            </a:ln>
            <a:effectLst/>
          </p:spPr>
        </p:cxnSp>
        <p:sp>
          <p:nvSpPr>
            <p:cNvPr id="289" name="Right Brace 288">
              <a:extLst>
                <a:ext uri="{FF2B5EF4-FFF2-40B4-BE49-F238E27FC236}">
                  <a16:creationId xmlns:a16="http://schemas.microsoft.com/office/drawing/2014/main" id="{52C874D8-F2E1-E644-B012-5683D6B3149D}"/>
                </a:ext>
              </a:extLst>
            </p:cNvPr>
            <p:cNvSpPr/>
            <p:nvPr/>
          </p:nvSpPr>
          <p:spPr>
            <a:xfrm rot="5400000">
              <a:off x="11092616" y="1629360"/>
              <a:ext cx="129394" cy="957748"/>
            </a:xfrm>
            <a:prstGeom prst="rightBrace">
              <a:avLst>
                <a:gd name="adj1" fmla="val 34495"/>
                <a:gd name="adj2" fmla="val 49167"/>
              </a:avLst>
            </a:prstGeom>
            <a:noFill/>
            <a:ln w="9525" cap="flat" cmpd="sng" algn="ctr">
              <a:solidFill>
                <a:srgbClr val="4F81BD">
                  <a:shade val="95000"/>
                  <a:satMod val="10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0" name="TextBox 289">
              <a:extLst>
                <a:ext uri="{FF2B5EF4-FFF2-40B4-BE49-F238E27FC236}">
                  <a16:creationId xmlns:a16="http://schemas.microsoft.com/office/drawing/2014/main" id="{61DAE7B2-DA76-C947-B0C5-0680EE1A1A7D}"/>
                </a:ext>
              </a:extLst>
            </p:cNvPr>
            <p:cNvSpPr txBox="1"/>
            <p:nvPr/>
          </p:nvSpPr>
          <p:spPr>
            <a:xfrm>
              <a:off x="10988115" y="2093878"/>
              <a:ext cx="398828" cy="307777"/>
            </a:xfrm>
            <a:prstGeom prst="rect">
              <a:avLst/>
            </a:prstGeom>
            <a:noFill/>
          </p:spPr>
          <p:txBody>
            <a:bodyPr wrap="square" rtlCol="0">
              <a:spAutoFit/>
            </a:bodyPr>
            <a:lstStyle/>
            <a:p>
              <a:pPr algn="l" defTabSz="914400" hangingPunct="1"/>
              <a:r>
                <a:rPr lang="en-US" sz="1400" i="1" kern="1200" dirty="0">
                  <a:solidFill>
                    <a:prstClr val="black"/>
                  </a:solidFill>
                  <a:latin typeface="Times New Roman" charset="0"/>
                  <a:ea typeface="Times New Roman" charset="0"/>
                  <a:cs typeface="Times New Roman" charset="0"/>
                </a:rPr>
                <a:t>d</a:t>
              </a:r>
            </a:p>
          </p:txBody>
        </p:sp>
        <p:grpSp>
          <p:nvGrpSpPr>
            <p:cNvPr id="293" name="Group 292">
              <a:extLst>
                <a:ext uri="{FF2B5EF4-FFF2-40B4-BE49-F238E27FC236}">
                  <a16:creationId xmlns:a16="http://schemas.microsoft.com/office/drawing/2014/main" id="{160EB085-339A-2D45-A4C8-D1670E0CC51B}"/>
                </a:ext>
              </a:extLst>
            </p:cNvPr>
            <p:cNvGrpSpPr/>
            <p:nvPr/>
          </p:nvGrpSpPr>
          <p:grpSpPr>
            <a:xfrm>
              <a:off x="9789124" y="1630453"/>
              <a:ext cx="631566" cy="682278"/>
              <a:chOff x="5020144" y="3501007"/>
              <a:chExt cx="631566" cy="682278"/>
            </a:xfrm>
          </p:grpSpPr>
          <p:sp>
            <p:nvSpPr>
              <p:cNvPr id="294" name="椭圆 72">
                <a:extLst>
                  <a:ext uri="{FF2B5EF4-FFF2-40B4-BE49-F238E27FC236}">
                    <a16:creationId xmlns:a16="http://schemas.microsoft.com/office/drawing/2014/main" id="{E9F0E256-6CB1-8142-90B0-202C904CA884}"/>
                  </a:ext>
                </a:extLst>
              </p:cNvPr>
              <p:cNvSpPr/>
              <p:nvPr/>
            </p:nvSpPr>
            <p:spPr>
              <a:xfrm>
                <a:off x="5228644" y="3501007"/>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5" name="椭圆 74">
                <a:extLst>
                  <a:ext uri="{FF2B5EF4-FFF2-40B4-BE49-F238E27FC236}">
                    <a16:creationId xmlns:a16="http://schemas.microsoft.com/office/drawing/2014/main" id="{181772E0-B5DE-B347-9533-EEBA5B0E130D}"/>
                  </a:ext>
                </a:extLst>
              </p:cNvPr>
              <p:cNvSpPr/>
              <p:nvPr/>
            </p:nvSpPr>
            <p:spPr>
              <a:xfrm>
                <a:off x="5422262" y="3746201"/>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6" name="椭圆 76">
                <a:extLst>
                  <a:ext uri="{FF2B5EF4-FFF2-40B4-BE49-F238E27FC236}">
                    <a16:creationId xmlns:a16="http://schemas.microsoft.com/office/drawing/2014/main" id="{1647279F-9BB5-744E-A5CC-17D50C8E9D5D}"/>
                  </a:ext>
                </a:extLst>
              </p:cNvPr>
              <p:cNvSpPr/>
              <p:nvPr/>
            </p:nvSpPr>
            <p:spPr>
              <a:xfrm>
                <a:off x="5020144" y="3749440"/>
                <a:ext cx="229448" cy="183611"/>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97" name="直接连接符 77">
                <a:extLst>
                  <a:ext uri="{FF2B5EF4-FFF2-40B4-BE49-F238E27FC236}">
                    <a16:creationId xmlns:a16="http://schemas.microsoft.com/office/drawing/2014/main" id="{6011D914-88F3-0040-A14B-4FA4EF645065}"/>
                  </a:ext>
                </a:extLst>
              </p:cNvPr>
              <p:cNvCxnSpPr>
                <a:stCxn id="294" idx="5"/>
                <a:endCxn id="295" idx="0"/>
              </p:cNvCxnSpPr>
              <p:nvPr/>
            </p:nvCxnSpPr>
            <p:spPr>
              <a:xfrm rot="16200000" flipH="1">
                <a:off x="5436501" y="3645715"/>
                <a:ext cx="88473" cy="112499"/>
              </a:xfrm>
              <a:prstGeom prst="line">
                <a:avLst/>
              </a:prstGeom>
              <a:noFill/>
              <a:ln w="15875" cap="flat" cmpd="sng" algn="ctr">
                <a:solidFill>
                  <a:sysClr val="window" lastClr="FFFFFF">
                    <a:lumMod val="50000"/>
                  </a:sysClr>
                </a:solidFill>
                <a:prstDash val="solid"/>
                <a:tailEnd type="triangle"/>
              </a:ln>
              <a:effectLst/>
            </p:spPr>
          </p:cxnSp>
          <p:cxnSp>
            <p:nvCxnSpPr>
              <p:cNvPr id="298" name="直接连接符 78">
                <a:extLst>
                  <a:ext uri="{FF2B5EF4-FFF2-40B4-BE49-F238E27FC236}">
                    <a16:creationId xmlns:a16="http://schemas.microsoft.com/office/drawing/2014/main" id="{36C20597-C647-DD43-A0E7-F4B20D71FFF5}"/>
                  </a:ext>
                </a:extLst>
              </p:cNvPr>
              <p:cNvCxnSpPr>
                <a:stCxn id="294" idx="3"/>
                <a:endCxn id="296" idx="0"/>
              </p:cNvCxnSpPr>
              <p:nvPr/>
            </p:nvCxnSpPr>
            <p:spPr>
              <a:xfrm flipH="1">
                <a:off x="5134868" y="3657728"/>
                <a:ext cx="127378" cy="91712"/>
              </a:xfrm>
              <a:prstGeom prst="line">
                <a:avLst/>
              </a:prstGeom>
              <a:noFill/>
              <a:ln w="15875" cap="flat" cmpd="sng" algn="ctr">
                <a:solidFill>
                  <a:sysClr val="window" lastClr="FFFFFF">
                    <a:lumMod val="50000"/>
                  </a:sysClr>
                </a:solidFill>
                <a:prstDash val="solid"/>
                <a:tailEnd type="triangle"/>
              </a:ln>
              <a:effectLst/>
            </p:spPr>
          </p:cxnSp>
          <p:sp>
            <p:nvSpPr>
              <p:cNvPr id="299" name="椭圆 72">
                <a:extLst>
                  <a:ext uri="{FF2B5EF4-FFF2-40B4-BE49-F238E27FC236}">
                    <a16:creationId xmlns:a16="http://schemas.microsoft.com/office/drawing/2014/main" id="{2EDBD3F1-01E9-3343-9073-422B8A73EB08}"/>
                  </a:ext>
                </a:extLst>
              </p:cNvPr>
              <p:cNvSpPr/>
              <p:nvPr/>
            </p:nvSpPr>
            <p:spPr>
              <a:xfrm>
                <a:off x="5228644" y="3999675"/>
                <a:ext cx="229448" cy="183610"/>
              </a:xfrm>
              <a:prstGeom prst="ellipse">
                <a:avLst/>
              </a:prstGeom>
              <a:solidFill>
                <a:sysClr val="window" lastClr="FFFFFF">
                  <a:lumMod val="95000"/>
                </a:sysClr>
              </a:solidFill>
              <a:ln w="25400" cap="flat" cmpd="sng" algn="ctr">
                <a:solidFill>
                  <a:sysClr val="window" lastClr="FFFFFF">
                    <a:lumMod val="50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00" name="直接连接符 78">
                <a:extLst>
                  <a:ext uri="{FF2B5EF4-FFF2-40B4-BE49-F238E27FC236}">
                    <a16:creationId xmlns:a16="http://schemas.microsoft.com/office/drawing/2014/main" id="{35C66094-889F-1D48-9111-E10DA520F2D6}"/>
                  </a:ext>
                </a:extLst>
              </p:cNvPr>
              <p:cNvCxnSpPr>
                <a:stCxn id="296" idx="4"/>
                <a:endCxn id="299" idx="1"/>
              </p:cNvCxnSpPr>
              <p:nvPr/>
            </p:nvCxnSpPr>
            <p:spPr>
              <a:xfrm>
                <a:off x="5134868" y="3933051"/>
                <a:ext cx="127378" cy="93513"/>
              </a:xfrm>
              <a:prstGeom prst="line">
                <a:avLst/>
              </a:prstGeom>
              <a:noFill/>
              <a:ln w="15875" cap="flat" cmpd="sng" algn="ctr">
                <a:solidFill>
                  <a:sysClr val="window" lastClr="FFFFFF">
                    <a:lumMod val="50000"/>
                  </a:sysClr>
                </a:solidFill>
                <a:prstDash val="solid"/>
                <a:tailEnd type="triangle"/>
              </a:ln>
              <a:effectLst/>
            </p:spPr>
          </p:cxnSp>
          <p:cxnSp>
            <p:nvCxnSpPr>
              <p:cNvPr id="301" name="直接连接符 78">
                <a:extLst>
                  <a:ext uri="{FF2B5EF4-FFF2-40B4-BE49-F238E27FC236}">
                    <a16:creationId xmlns:a16="http://schemas.microsoft.com/office/drawing/2014/main" id="{E62F2756-0103-494A-BF0A-42E41CA4C65D}"/>
                  </a:ext>
                </a:extLst>
              </p:cNvPr>
              <p:cNvCxnSpPr>
                <a:stCxn id="295" idx="4"/>
                <a:endCxn id="299" idx="7"/>
              </p:cNvCxnSpPr>
              <p:nvPr/>
            </p:nvCxnSpPr>
            <p:spPr>
              <a:xfrm flipH="1">
                <a:off x="5424490" y="3929811"/>
                <a:ext cx="112496" cy="96753"/>
              </a:xfrm>
              <a:prstGeom prst="line">
                <a:avLst/>
              </a:prstGeom>
              <a:noFill/>
              <a:ln w="15875" cap="flat" cmpd="sng" algn="ctr">
                <a:solidFill>
                  <a:sysClr val="window" lastClr="FFFFFF">
                    <a:lumMod val="50000"/>
                  </a:sysClr>
                </a:solidFill>
                <a:prstDash val="solid"/>
                <a:tailEnd type="triangle"/>
              </a:ln>
              <a:effectLst/>
            </p:spPr>
          </p:cxnSp>
        </p:grpSp>
      </p:gr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7A750742-3375-B049-BD14-9CDF83BDFE26}"/>
                  </a:ext>
                </a:extLst>
              </p:cNvPr>
              <p:cNvSpPr txBox="1"/>
              <p:nvPr/>
            </p:nvSpPr>
            <p:spPr>
              <a:xfrm>
                <a:off x="3182906" y="2278594"/>
                <a:ext cx="1234689" cy="390748"/>
              </a:xfrm>
              <a:prstGeom prst="rect">
                <a:avLst/>
              </a:prstGeom>
              <a:noFill/>
            </p:spPr>
            <p:txBody>
              <a:bodyPr wrap="square" rtlCol="0">
                <a:spAutoFit/>
              </a:bodyPr>
              <a:lstStyle/>
              <a:p>
                <a:pPr algn="l" defTabSz="914400" hangingPunct="1"/>
                <a:r>
                  <a:rPr lang="en-US" kern="1200" dirty="0">
                    <a:solidFill>
                      <a:prstClr val="black"/>
                    </a:solidFill>
                    <a:latin typeface="Gill Sans MT" panose="020B0502020104020203" pitchFamily="34" charset="77"/>
                    <a:ea typeface="Times New Roman" charset="0"/>
                    <a:cs typeface="Times New Roman" charset="0"/>
                  </a:rPr>
                  <a:t>Positive</a:t>
                </a:r>
                <a:r>
                  <a:rPr lang="en-US" sz="1800" kern="1200" dirty="0">
                    <a:solidFill>
                      <a:prstClr val="black"/>
                    </a:solidFill>
                    <a:ea typeface="Times New Roman" charset="0"/>
                    <a:cs typeface="Times New Roman" charset="0"/>
                  </a:rPr>
                  <a:t>: </a:t>
                </a:r>
                <a14:m>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𝑔</m:t>
                        </m:r>
                      </m:e>
                      <m:sub>
                        <m:r>
                          <a:rPr lang="en-US" sz="1800" b="0" i="1" kern="1200" smtClean="0">
                            <a:solidFill>
                              <a:prstClr val="black"/>
                            </a:solidFill>
                            <a:latin typeface="Cambria Math" panose="02040503050406030204" pitchFamily="18" charset="0"/>
                            <a:ea typeface="Times New Roman" charset="0"/>
                            <a:cs typeface="Times New Roman" charset="0"/>
                          </a:rPr>
                          <m:t>𝑝</m:t>
                        </m:r>
                      </m:sub>
                    </m:sSub>
                  </m:oMath>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302" name="TextBox 301">
                <a:extLst>
                  <a:ext uri="{FF2B5EF4-FFF2-40B4-BE49-F238E27FC236}">
                    <a16:creationId xmlns:a16="http://schemas.microsoft.com/office/drawing/2014/main" id="{7A750742-3375-B049-BD14-9CDF83BDFE26}"/>
                  </a:ext>
                </a:extLst>
              </p:cNvPr>
              <p:cNvSpPr txBox="1">
                <a:spLocks noRot="1" noChangeAspect="1" noMove="1" noResize="1" noEditPoints="1" noAdjustHandles="1" noChangeArrowheads="1" noChangeShapeType="1" noTextEdit="1"/>
              </p:cNvSpPr>
              <p:nvPr/>
            </p:nvSpPr>
            <p:spPr>
              <a:xfrm>
                <a:off x="3182906" y="2278594"/>
                <a:ext cx="1234689" cy="390748"/>
              </a:xfrm>
              <a:prstGeom prst="rect">
                <a:avLst/>
              </a:prstGeom>
              <a:blipFill>
                <a:blip r:embed="rId11"/>
                <a:stretch>
                  <a:fillRect l="-2041" t="-312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3" name="TextBox 302">
                <a:extLst>
                  <a:ext uri="{FF2B5EF4-FFF2-40B4-BE49-F238E27FC236}">
                    <a16:creationId xmlns:a16="http://schemas.microsoft.com/office/drawing/2014/main" id="{679AD00D-9C55-284D-8FEB-1CD2BE8D5BEA}"/>
                  </a:ext>
                </a:extLst>
              </p:cNvPr>
              <p:cNvSpPr txBox="1"/>
              <p:nvPr/>
            </p:nvSpPr>
            <p:spPr>
              <a:xfrm>
                <a:off x="5024181" y="2269721"/>
                <a:ext cx="1294656" cy="369332"/>
              </a:xfrm>
              <a:prstGeom prst="rect">
                <a:avLst/>
              </a:prstGeom>
              <a:noFill/>
            </p:spPr>
            <p:txBody>
              <a:bodyPr wrap="square" rtlCol="0">
                <a:spAutoFit/>
              </a:bodyPr>
              <a:lstStyle/>
              <a:p>
                <a:pPr algn="l" defTabSz="914400" hangingPunct="1"/>
                <a:r>
                  <a:rPr lang="en-US" kern="1200" dirty="0">
                    <a:solidFill>
                      <a:prstClr val="black"/>
                    </a:solidFill>
                    <a:latin typeface="Gill Sans MT" panose="020B0502020104020203" pitchFamily="34" charset="77"/>
                    <a:ea typeface="Times New Roman" charset="0"/>
                    <a:cs typeface="Times New Roman" charset="0"/>
                  </a:rPr>
                  <a:t>Negative</a:t>
                </a:r>
                <a:r>
                  <a:rPr lang="en-US" sz="1800" kern="1200" dirty="0">
                    <a:solidFill>
                      <a:prstClr val="black"/>
                    </a:solidFill>
                    <a:ea typeface="Times New Roman" charset="0"/>
                    <a:cs typeface="Times New Roman" charset="0"/>
                  </a:rPr>
                  <a:t>: </a:t>
                </a:r>
                <a14:m>
                  <m:oMath xmlns:m="http://schemas.openxmlformats.org/officeDocument/2006/math">
                    <m:sSub>
                      <m:sSubPr>
                        <m:ctrlPr>
                          <a:rPr lang="en-US" sz="1800" i="1" kern="1200" smtClean="0">
                            <a:solidFill>
                              <a:prstClr val="black"/>
                            </a:solidFill>
                            <a:latin typeface="Cambria Math" panose="02040503050406030204" pitchFamily="18" charset="0"/>
                            <a:ea typeface="Times New Roman" charset="0"/>
                            <a:cs typeface="Times New Roman" charset="0"/>
                          </a:rPr>
                        </m:ctrlPr>
                      </m:sSubPr>
                      <m:e>
                        <m:r>
                          <a:rPr lang="en-US" sz="1800" i="1" kern="1200" smtClean="0">
                            <a:solidFill>
                              <a:prstClr val="black"/>
                            </a:solidFill>
                            <a:latin typeface="Cambria Math" charset="0"/>
                            <a:ea typeface="Times New Roman" charset="0"/>
                            <a:cs typeface="Times New Roman" charset="0"/>
                          </a:rPr>
                          <m:t>𝑔</m:t>
                        </m:r>
                      </m:e>
                      <m:sub>
                        <m:r>
                          <a:rPr lang="en-US" sz="1800" b="0" i="1" kern="1200" smtClean="0">
                            <a:solidFill>
                              <a:prstClr val="black"/>
                            </a:solidFill>
                            <a:latin typeface="Cambria Math" panose="02040503050406030204" pitchFamily="18" charset="0"/>
                            <a:ea typeface="Times New Roman" charset="0"/>
                            <a:cs typeface="Times New Roman" charset="0"/>
                          </a:rPr>
                          <m:t>𝑛</m:t>
                        </m:r>
                      </m:sub>
                    </m:sSub>
                  </m:oMath>
                </a14:m>
                <a:endParaRPr lang="en-US" sz="1200" i="1" kern="1200" baseline="-25000" dirty="0">
                  <a:solidFill>
                    <a:prstClr val="black"/>
                  </a:solidFill>
                  <a:latin typeface="Times New Roman" charset="0"/>
                  <a:ea typeface="Times New Roman" charset="0"/>
                  <a:cs typeface="Times New Roman" charset="0"/>
                </a:endParaRPr>
              </a:p>
            </p:txBody>
          </p:sp>
        </mc:Choice>
        <mc:Fallback xmlns="">
          <p:sp>
            <p:nvSpPr>
              <p:cNvPr id="303" name="TextBox 302">
                <a:extLst>
                  <a:ext uri="{FF2B5EF4-FFF2-40B4-BE49-F238E27FC236}">
                    <a16:creationId xmlns:a16="http://schemas.microsoft.com/office/drawing/2014/main" id="{679AD00D-9C55-284D-8FEB-1CD2BE8D5BEA}"/>
                  </a:ext>
                </a:extLst>
              </p:cNvPr>
              <p:cNvSpPr txBox="1">
                <a:spLocks noRot="1" noChangeAspect="1" noMove="1" noResize="1" noEditPoints="1" noAdjustHandles="1" noChangeArrowheads="1" noChangeShapeType="1" noTextEdit="1"/>
              </p:cNvSpPr>
              <p:nvPr/>
            </p:nvSpPr>
            <p:spPr>
              <a:xfrm>
                <a:off x="5024181" y="2269721"/>
                <a:ext cx="1294656" cy="369332"/>
              </a:xfrm>
              <a:prstGeom prst="rect">
                <a:avLst/>
              </a:prstGeom>
              <a:blipFill>
                <a:blip r:embed="rId12"/>
                <a:stretch>
                  <a:fillRect l="-1942" t="-6667" b="-23333"/>
                </a:stretch>
              </a:blipFill>
            </p:spPr>
            <p:txBody>
              <a:bodyPr/>
              <a:lstStyle/>
              <a:p>
                <a:r>
                  <a:rPr lang="en-US">
                    <a:noFill/>
                  </a:rPr>
                  <a:t> </a:t>
                </a:r>
              </a:p>
            </p:txBody>
          </p:sp>
        </mc:Fallback>
      </mc:AlternateContent>
      <p:grpSp>
        <p:nvGrpSpPr>
          <p:cNvPr id="432" name="Group 431">
            <a:extLst>
              <a:ext uri="{FF2B5EF4-FFF2-40B4-BE49-F238E27FC236}">
                <a16:creationId xmlns:a16="http://schemas.microsoft.com/office/drawing/2014/main" id="{C2EDE597-26CF-164E-A99A-C1EFD0EF5CB3}"/>
              </a:ext>
            </a:extLst>
          </p:cNvPr>
          <p:cNvGrpSpPr/>
          <p:nvPr/>
        </p:nvGrpSpPr>
        <p:grpSpPr>
          <a:xfrm>
            <a:off x="7871764" y="3864752"/>
            <a:ext cx="3941126" cy="2590404"/>
            <a:chOff x="476157" y="481444"/>
            <a:chExt cx="3505027" cy="2303767"/>
          </a:xfrm>
        </p:grpSpPr>
        <p:sp>
          <p:nvSpPr>
            <p:cNvPr id="433" name="Oval 432">
              <a:extLst>
                <a:ext uri="{FF2B5EF4-FFF2-40B4-BE49-F238E27FC236}">
                  <a16:creationId xmlns:a16="http://schemas.microsoft.com/office/drawing/2014/main" id="{E328FC56-CB59-D04E-A470-7078251D3DDC}"/>
                </a:ext>
              </a:extLst>
            </p:cNvPr>
            <p:cNvSpPr/>
            <p:nvPr/>
          </p:nvSpPr>
          <p:spPr>
            <a:xfrm>
              <a:off x="700860" y="613774"/>
              <a:ext cx="1929605" cy="1929605"/>
            </a:xfrm>
            <a:prstGeom prst="ellipse">
              <a:avLst/>
            </a:prstGeom>
            <a:solidFill>
              <a:srgbClr val="FF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Arial"/>
                <a:ea typeface="+mn-ea"/>
                <a:cs typeface="+mn-cs"/>
                <a:sym typeface="Arial"/>
              </a:endParaRPr>
            </a:p>
          </p:txBody>
        </p:sp>
        <p:sp>
          <p:nvSpPr>
            <p:cNvPr id="434" name="Oval 433">
              <a:extLst>
                <a:ext uri="{FF2B5EF4-FFF2-40B4-BE49-F238E27FC236}">
                  <a16:creationId xmlns:a16="http://schemas.microsoft.com/office/drawing/2014/main" id="{23F6CFA0-2C37-F845-9BD8-1C919EA9C764}"/>
                </a:ext>
              </a:extLst>
            </p:cNvPr>
            <p:cNvSpPr/>
            <p:nvPr/>
          </p:nvSpPr>
          <p:spPr>
            <a:xfrm>
              <a:off x="1110343" y="1023257"/>
              <a:ext cx="1121228" cy="1121228"/>
            </a:xfrm>
            <a:prstGeom prst="ellipse">
              <a:avLst/>
            </a:prstGeom>
            <a:solidFill>
              <a:srgbClr val="FF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Arial"/>
                <a:ea typeface="+mn-ea"/>
                <a:cs typeface="+mn-cs"/>
                <a:sym typeface="Arial"/>
              </a:endParaRPr>
            </a:p>
          </p:txBody>
        </p:sp>
        <p:sp>
          <p:nvSpPr>
            <p:cNvPr id="435" name="Oval 434">
              <a:extLst>
                <a:ext uri="{FF2B5EF4-FFF2-40B4-BE49-F238E27FC236}">
                  <a16:creationId xmlns:a16="http://schemas.microsoft.com/office/drawing/2014/main" id="{F85FD138-BD3E-7645-8EF1-B78DCA8B86FC}"/>
                </a:ext>
              </a:extLst>
            </p:cNvPr>
            <p:cNvSpPr/>
            <p:nvPr/>
          </p:nvSpPr>
          <p:spPr>
            <a:xfrm>
              <a:off x="1415144" y="1328058"/>
              <a:ext cx="511628" cy="511628"/>
            </a:xfrm>
            <a:prstGeom prst="ellipse">
              <a:avLst/>
            </a:prstGeom>
            <a:solidFill>
              <a:srgbClr val="FF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Arial"/>
                <a:ea typeface="+mn-ea"/>
                <a:cs typeface="+mn-cs"/>
                <a:sym typeface="Arial"/>
              </a:endParaRPr>
            </a:p>
          </p:txBody>
        </p:sp>
        <p:sp>
          <p:nvSpPr>
            <p:cNvPr id="436" name="Oval 435">
              <a:extLst>
                <a:ext uri="{FF2B5EF4-FFF2-40B4-BE49-F238E27FC236}">
                  <a16:creationId xmlns:a16="http://schemas.microsoft.com/office/drawing/2014/main" id="{35D13E67-77EA-4546-93CF-443A16B3D1F4}"/>
                </a:ext>
              </a:extLst>
            </p:cNvPr>
            <p:cNvSpPr/>
            <p:nvPr/>
          </p:nvSpPr>
          <p:spPr>
            <a:xfrm>
              <a:off x="1627415" y="1540329"/>
              <a:ext cx="87086" cy="87086"/>
            </a:xfrm>
            <a:prstGeom prst="ellipse">
              <a:avLst/>
            </a:prstGeom>
            <a:solidFill>
              <a:srgbClr val="FF0000"/>
            </a:solidFill>
            <a:ln w="25400" cap="flat" cmpd="sng" algn="ctr">
              <a:solidFill>
                <a:srgbClr val="FF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7" name="Oval 436">
              <a:extLst>
                <a:ext uri="{FF2B5EF4-FFF2-40B4-BE49-F238E27FC236}">
                  <a16:creationId xmlns:a16="http://schemas.microsoft.com/office/drawing/2014/main" id="{D9315653-9158-B44F-8D51-BAB2BCC08D3A}"/>
                </a:ext>
              </a:extLst>
            </p:cNvPr>
            <p:cNvSpPr/>
            <p:nvPr/>
          </p:nvSpPr>
          <p:spPr>
            <a:xfrm>
              <a:off x="1662114" y="1722665"/>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8" name="Oval 437">
              <a:extLst>
                <a:ext uri="{FF2B5EF4-FFF2-40B4-BE49-F238E27FC236}">
                  <a16:creationId xmlns:a16="http://schemas.microsoft.com/office/drawing/2014/main" id="{50D81500-6FCD-5542-871D-D17ED26C2483}"/>
                </a:ext>
              </a:extLst>
            </p:cNvPr>
            <p:cNvSpPr/>
            <p:nvPr/>
          </p:nvSpPr>
          <p:spPr>
            <a:xfrm>
              <a:off x="1714501" y="1423308"/>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9" name="Oval 438">
              <a:extLst>
                <a:ext uri="{FF2B5EF4-FFF2-40B4-BE49-F238E27FC236}">
                  <a16:creationId xmlns:a16="http://schemas.microsoft.com/office/drawing/2014/main" id="{31E3ADB8-815D-2F48-8352-2D13153105A5}"/>
                </a:ext>
              </a:extLst>
            </p:cNvPr>
            <p:cNvSpPr/>
            <p:nvPr/>
          </p:nvSpPr>
          <p:spPr>
            <a:xfrm>
              <a:off x="1477737" y="1574348"/>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0" name="Oval 439">
              <a:extLst>
                <a:ext uri="{FF2B5EF4-FFF2-40B4-BE49-F238E27FC236}">
                  <a16:creationId xmlns:a16="http://schemas.microsoft.com/office/drawing/2014/main" id="{153C3701-DB7D-F341-A949-274CA9B8BA4B}"/>
                </a:ext>
              </a:extLst>
            </p:cNvPr>
            <p:cNvSpPr/>
            <p:nvPr/>
          </p:nvSpPr>
          <p:spPr>
            <a:xfrm>
              <a:off x="1548085" y="1438276"/>
              <a:ext cx="87086" cy="87086"/>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1" name="Oval 440">
              <a:extLst>
                <a:ext uri="{FF2B5EF4-FFF2-40B4-BE49-F238E27FC236}">
                  <a16:creationId xmlns:a16="http://schemas.microsoft.com/office/drawing/2014/main" id="{52D5C5F6-4A10-E042-8B55-CB83F7251AA0}"/>
                </a:ext>
              </a:extLst>
            </p:cNvPr>
            <p:cNvSpPr/>
            <p:nvPr/>
          </p:nvSpPr>
          <p:spPr>
            <a:xfrm>
              <a:off x="1540329" y="1998890"/>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2" name="Oval 441">
              <a:extLst>
                <a:ext uri="{FF2B5EF4-FFF2-40B4-BE49-F238E27FC236}">
                  <a16:creationId xmlns:a16="http://schemas.microsoft.com/office/drawing/2014/main" id="{8559FD40-45BB-A248-94CC-22B192F0157D}"/>
                </a:ext>
              </a:extLst>
            </p:cNvPr>
            <p:cNvSpPr/>
            <p:nvPr/>
          </p:nvSpPr>
          <p:spPr>
            <a:xfrm>
              <a:off x="1976493" y="1661434"/>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3" name="Oval 442">
              <a:extLst>
                <a:ext uri="{FF2B5EF4-FFF2-40B4-BE49-F238E27FC236}">
                  <a16:creationId xmlns:a16="http://schemas.microsoft.com/office/drawing/2014/main" id="{2C51C6BF-186D-424F-B5E0-C732A8BBA568}"/>
                </a:ext>
              </a:extLst>
            </p:cNvPr>
            <p:cNvSpPr/>
            <p:nvPr/>
          </p:nvSpPr>
          <p:spPr>
            <a:xfrm>
              <a:off x="1278337" y="1236136"/>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4" name="Oval 443">
              <a:extLst>
                <a:ext uri="{FF2B5EF4-FFF2-40B4-BE49-F238E27FC236}">
                  <a16:creationId xmlns:a16="http://schemas.microsoft.com/office/drawing/2014/main" id="{05A61690-BC95-034C-8736-7831B08D0FF5}"/>
                </a:ext>
              </a:extLst>
            </p:cNvPr>
            <p:cNvSpPr/>
            <p:nvPr/>
          </p:nvSpPr>
          <p:spPr>
            <a:xfrm>
              <a:off x="1831426" y="1257300"/>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5" name="Oval 444">
              <a:extLst>
                <a:ext uri="{FF2B5EF4-FFF2-40B4-BE49-F238E27FC236}">
                  <a16:creationId xmlns:a16="http://schemas.microsoft.com/office/drawing/2014/main" id="{0A870280-69A9-A34E-8FD3-5650BA334B1C}"/>
                </a:ext>
              </a:extLst>
            </p:cNvPr>
            <p:cNvSpPr/>
            <p:nvPr/>
          </p:nvSpPr>
          <p:spPr>
            <a:xfrm>
              <a:off x="1262403" y="1547537"/>
              <a:ext cx="87086" cy="87086"/>
            </a:xfrm>
            <a:prstGeom prst="ellipse">
              <a:avLst/>
            </a:prstGeom>
            <a:solidFill>
              <a:srgbClr val="00B0F0"/>
            </a:solidFill>
            <a:ln w="25400" cap="flat" cmpd="sng" algn="ctr">
              <a:solidFill>
                <a:srgbClr val="00B0F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6" name="Oval 445">
              <a:extLst>
                <a:ext uri="{FF2B5EF4-FFF2-40B4-BE49-F238E27FC236}">
                  <a16:creationId xmlns:a16="http://schemas.microsoft.com/office/drawing/2014/main" id="{631BF2E8-691B-0A43-9981-1228B8B94DDF}"/>
                </a:ext>
              </a:extLst>
            </p:cNvPr>
            <p:cNvSpPr/>
            <p:nvPr/>
          </p:nvSpPr>
          <p:spPr>
            <a:xfrm>
              <a:off x="930228" y="1344386"/>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7" name="Oval 446">
              <a:extLst>
                <a:ext uri="{FF2B5EF4-FFF2-40B4-BE49-F238E27FC236}">
                  <a16:creationId xmlns:a16="http://schemas.microsoft.com/office/drawing/2014/main" id="{0425A3D8-1B0B-5240-8AC7-CF600C29572C}"/>
                </a:ext>
              </a:extLst>
            </p:cNvPr>
            <p:cNvSpPr/>
            <p:nvPr/>
          </p:nvSpPr>
          <p:spPr>
            <a:xfrm>
              <a:off x="877671" y="1780567"/>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8" name="Oval 447">
              <a:extLst>
                <a:ext uri="{FF2B5EF4-FFF2-40B4-BE49-F238E27FC236}">
                  <a16:creationId xmlns:a16="http://schemas.microsoft.com/office/drawing/2014/main" id="{A4C124A7-CBB1-BB46-AC4F-21044C2785BD}"/>
                </a:ext>
              </a:extLst>
            </p:cNvPr>
            <p:cNvSpPr/>
            <p:nvPr/>
          </p:nvSpPr>
          <p:spPr>
            <a:xfrm>
              <a:off x="1218860" y="2256846"/>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9" name="Oval 448">
              <a:extLst>
                <a:ext uri="{FF2B5EF4-FFF2-40B4-BE49-F238E27FC236}">
                  <a16:creationId xmlns:a16="http://schemas.microsoft.com/office/drawing/2014/main" id="{31F1F5E4-B545-DA4A-B4BE-564EBE5D5573}"/>
                </a:ext>
              </a:extLst>
            </p:cNvPr>
            <p:cNvSpPr/>
            <p:nvPr/>
          </p:nvSpPr>
          <p:spPr>
            <a:xfrm>
              <a:off x="1792211" y="2155370"/>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0" name="Oval 449">
              <a:extLst>
                <a:ext uri="{FF2B5EF4-FFF2-40B4-BE49-F238E27FC236}">
                  <a16:creationId xmlns:a16="http://schemas.microsoft.com/office/drawing/2014/main" id="{C80AD4A2-4B44-024E-84FD-FFB0BB9F4B30}"/>
                </a:ext>
              </a:extLst>
            </p:cNvPr>
            <p:cNvSpPr/>
            <p:nvPr/>
          </p:nvSpPr>
          <p:spPr>
            <a:xfrm>
              <a:off x="2306189" y="1485559"/>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1" name="Oval 450">
              <a:extLst>
                <a:ext uri="{FF2B5EF4-FFF2-40B4-BE49-F238E27FC236}">
                  <a16:creationId xmlns:a16="http://schemas.microsoft.com/office/drawing/2014/main" id="{3C3CBCC7-C014-2F48-A874-BD44100D7E50}"/>
                </a:ext>
              </a:extLst>
            </p:cNvPr>
            <p:cNvSpPr/>
            <p:nvPr/>
          </p:nvSpPr>
          <p:spPr>
            <a:xfrm>
              <a:off x="2244377" y="1990550"/>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2" name="Oval 451">
              <a:extLst>
                <a:ext uri="{FF2B5EF4-FFF2-40B4-BE49-F238E27FC236}">
                  <a16:creationId xmlns:a16="http://schemas.microsoft.com/office/drawing/2014/main" id="{BA1B81C4-40D7-CC4D-80D5-56059454B7DA}"/>
                </a:ext>
              </a:extLst>
            </p:cNvPr>
            <p:cNvSpPr/>
            <p:nvPr/>
          </p:nvSpPr>
          <p:spPr>
            <a:xfrm>
              <a:off x="2200834" y="1170214"/>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3" name="Oval 452">
              <a:extLst>
                <a:ext uri="{FF2B5EF4-FFF2-40B4-BE49-F238E27FC236}">
                  <a16:creationId xmlns:a16="http://schemas.microsoft.com/office/drawing/2014/main" id="{FEEBB75C-7D12-EB4B-ACBC-71D1E6785FFF}"/>
                </a:ext>
              </a:extLst>
            </p:cNvPr>
            <p:cNvSpPr/>
            <p:nvPr/>
          </p:nvSpPr>
          <p:spPr>
            <a:xfrm>
              <a:off x="1889407" y="762000"/>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4" name="Oval 453">
              <a:extLst>
                <a:ext uri="{FF2B5EF4-FFF2-40B4-BE49-F238E27FC236}">
                  <a16:creationId xmlns:a16="http://schemas.microsoft.com/office/drawing/2014/main" id="{DC5D4FE2-5BCF-7E4D-8C54-7BA3794DB7CE}"/>
                </a:ext>
              </a:extLst>
            </p:cNvPr>
            <p:cNvSpPr/>
            <p:nvPr/>
          </p:nvSpPr>
          <p:spPr>
            <a:xfrm>
              <a:off x="1275782" y="987852"/>
              <a:ext cx="87086" cy="87086"/>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5" name="Oval 454">
              <a:extLst>
                <a:ext uri="{FF2B5EF4-FFF2-40B4-BE49-F238E27FC236}">
                  <a16:creationId xmlns:a16="http://schemas.microsoft.com/office/drawing/2014/main" id="{8687B39F-D536-AE41-B71F-D0FF9472271E}"/>
                </a:ext>
              </a:extLst>
            </p:cNvPr>
            <p:cNvSpPr/>
            <p:nvPr/>
          </p:nvSpPr>
          <p:spPr>
            <a:xfrm>
              <a:off x="1017314" y="2473781"/>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6" name="Oval 455">
              <a:extLst>
                <a:ext uri="{FF2B5EF4-FFF2-40B4-BE49-F238E27FC236}">
                  <a16:creationId xmlns:a16="http://schemas.microsoft.com/office/drawing/2014/main" id="{2BAD302F-D0EC-EF4D-BF45-0A0ADD1CBFC8}"/>
                </a:ext>
              </a:extLst>
            </p:cNvPr>
            <p:cNvSpPr/>
            <p:nvPr/>
          </p:nvSpPr>
          <p:spPr>
            <a:xfrm>
              <a:off x="1602803" y="2616362"/>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7" name="Oval 456">
              <a:extLst>
                <a:ext uri="{FF2B5EF4-FFF2-40B4-BE49-F238E27FC236}">
                  <a16:creationId xmlns:a16="http://schemas.microsoft.com/office/drawing/2014/main" id="{D2094D38-D02E-2C40-A36C-7FC6F3C58595}"/>
                </a:ext>
              </a:extLst>
            </p:cNvPr>
            <p:cNvSpPr/>
            <p:nvPr/>
          </p:nvSpPr>
          <p:spPr>
            <a:xfrm>
              <a:off x="2699283" y="1955347"/>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8" name="Oval 457">
              <a:extLst>
                <a:ext uri="{FF2B5EF4-FFF2-40B4-BE49-F238E27FC236}">
                  <a16:creationId xmlns:a16="http://schemas.microsoft.com/office/drawing/2014/main" id="{61A36F75-5159-D94C-B9E0-A933FB4B15F6}"/>
                </a:ext>
              </a:extLst>
            </p:cNvPr>
            <p:cNvSpPr/>
            <p:nvPr/>
          </p:nvSpPr>
          <p:spPr>
            <a:xfrm>
              <a:off x="2393275" y="2430238"/>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9" name="Oval 458">
              <a:extLst>
                <a:ext uri="{FF2B5EF4-FFF2-40B4-BE49-F238E27FC236}">
                  <a16:creationId xmlns:a16="http://schemas.microsoft.com/office/drawing/2014/main" id="{6751635F-947C-1246-AF37-94389D1A49CA}"/>
                </a:ext>
              </a:extLst>
            </p:cNvPr>
            <p:cNvSpPr/>
            <p:nvPr/>
          </p:nvSpPr>
          <p:spPr>
            <a:xfrm>
              <a:off x="632042" y="1911804"/>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0" name="Oval 459">
              <a:extLst>
                <a:ext uri="{FF2B5EF4-FFF2-40B4-BE49-F238E27FC236}">
                  <a16:creationId xmlns:a16="http://schemas.microsoft.com/office/drawing/2014/main" id="{CE30EDED-6886-DF4D-9C38-4A946F7277DD}"/>
                </a:ext>
              </a:extLst>
            </p:cNvPr>
            <p:cNvSpPr/>
            <p:nvPr/>
          </p:nvSpPr>
          <p:spPr>
            <a:xfrm>
              <a:off x="476157" y="1177003"/>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1" name="Oval 460">
              <a:extLst>
                <a:ext uri="{FF2B5EF4-FFF2-40B4-BE49-F238E27FC236}">
                  <a16:creationId xmlns:a16="http://schemas.microsoft.com/office/drawing/2014/main" id="{41BACD4A-BBB9-A546-A2F3-89D682CAB59C}"/>
                </a:ext>
              </a:extLst>
            </p:cNvPr>
            <p:cNvSpPr/>
            <p:nvPr/>
          </p:nvSpPr>
          <p:spPr>
            <a:xfrm>
              <a:off x="790585" y="669567"/>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2" name="Oval 461">
              <a:extLst>
                <a:ext uri="{FF2B5EF4-FFF2-40B4-BE49-F238E27FC236}">
                  <a16:creationId xmlns:a16="http://schemas.microsoft.com/office/drawing/2014/main" id="{200862A5-78DE-0B4D-89AA-8E96698EB0BC}"/>
                </a:ext>
              </a:extLst>
            </p:cNvPr>
            <p:cNvSpPr/>
            <p:nvPr/>
          </p:nvSpPr>
          <p:spPr>
            <a:xfrm>
              <a:off x="1409969" y="481444"/>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3" name="Oval 462">
              <a:extLst>
                <a:ext uri="{FF2B5EF4-FFF2-40B4-BE49-F238E27FC236}">
                  <a16:creationId xmlns:a16="http://schemas.microsoft.com/office/drawing/2014/main" id="{FC5ABA31-DED1-9A4B-BF45-DB5F71343723}"/>
                </a:ext>
              </a:extLst>
            </p:cNvPr>
            <p:cNvSpPr/>
            <p:nvPr/>
          </p:nvSpPr>
          <p:spPr>
            <a:xfrm>
              <a:off x="2200892" y="496753"/>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4" name="Oval 463">
              <a:extLst>
                <a:ext uri="{FF2B5EF4-FFF2-40B4-BE49-F238E27FC236}">
                  <a16:creationId xmlns:a16="http://schemas.microsoft.com/office/drawing/2014/main" id="{7F7325CE-A743-354C-BB51-0B7AC792197B}"/>
                </a:ext>
              </a:extLst>
            </p:cNvPr>
            <p:cNvSpPr/>
            <p:nvPr/>
          </p:nvSpPr>
          <p:spPr>
            <a:xfrm>
              <a:off x="2431138" y="867815"/>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5" name="Oval 464">
              <a:extLst>
                <a:ext uri="{FF2B5EF4-FFF2-40B4-BE49-F238E27FC236}">
                  <a16:creationId xmlns:a16="http://schemas.microsoft.com/office/drawing/2014/main" id="{8A69285A-2BD7-1748-AECF-13EC1A90DBB7}"/>
                </a:ext>
              </a:extLst>
            </p:cNvPr>
            <p:cNvSpPr/>
            <p:nvPr/>
          </p:nvSpPr>
          <p:spPr>
            <a:xfrm>
              <a:off x="2764533" y="1345667"/>
              <a:ext cx="87086" cy="87086"/>
            </a:xfrm>
            <a:prstGeom prst="ellipse">
              <a:avLst/>
            </a:prstGeom>
            <a:solidFill>
              <a:srgbClr val="000000"/>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66" name="Straight Arrow Connector 465">
              <a:extLst>
                <a:ext uri="{FF2B5EF4-FFF2-40B4-BE49-F238E27FC236}">
                  <a16:creationId xmlns:a16="http://schemas.microsoft.com/office/drawing/2014/main" id="{FA13FC5A-99BE-DB43-9BD3-DDB932D1C76F}"/>
                </a:ext>
              </a:extLst>
            </p:cNvPr>
            <p:cNvCxnSpPr>
              <a:cxnSpLocks/>
            </p:cNvCxnSpPr>
            <p:nvPr/>
          </p:nvCxnSpPr>
          <p:spPr>
            <a:xfrm flipV="1">
              <a:off x="1714501" y="1690083"/>
              <a:ext cx="1458191" cy="0"/>
            </a:xfrm>
            <a:prstGeom prst="straightConnector1">
              <a:avLst/>
            </a:prstGeom>
            <a:noFill/>
            <a:ln w="25400" cap="flat" cmpd="sng" algn="ctr">
              <a:solidFill>
                <a:srgbClr val="0432FF"/>
              </a:solidFill>
              <a:prstDash val="solid"/>
              <a:headEnd type="triangle" w="lg" len="med"/>
              <a:tailEnd type="none"/>
            </a:ln>
            <a:effectLst/>
          </p:spPr>
        </p:cxnSp>
        <p:sp>
          <p:nvSpPr>
            <p:cNvPr id="467" name="TextBox 466">
              <a:extLst>
                <a:ext uri="{FF2B5EF4-FFF2-40B4-BE49-F238E27FC236}">
                  <a16:creationId xmlns:a16="http://schemas.microsoft.com/office/drawing/2014/main" id="{EF4301EA-A687-5044-ADED-BC6AFE556FA5}"/>
                </a:ext>
              </a:extLst>
            </p:cNvPr>
            <p:cNvSpPr txBox="1"/>
            <p:nvPr/>
          </p:nvSpPr>
          <p:spPr>
            <a:xfrm>
              <a:off x="3110040" y="1516152"/>
              <a:ext cx="773876" cy="307777"/>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Type-1</a:t>
              </a:r>
            </a:p>
          </p:txBody>
        </p:sp>
        <p:cxnSp>
          <p:nvCxnSpPr>
            <p:cNvPr id="468" name="Straight Arrow Connector 467">
              <a:extLst>
                <a:ext uri="{FF2B5EF4-FFF2-40B4-BE49-F238E27FC236}">
                  <a16:creationId xmlns:a16="http://schemas.microsoft.com/office/drawing/2014/main" id="{A88D9ADA-9F2F-914E-ADB9-DD389DC05FA2}"/>
                </a:ext>
              </a:extLst>
            </p:cNvPr>
            <p:cNvCxnSpPr>
              <a:cxnSpLocks/>
            </p:cNvCxnSpPr>
            <p:nvPr/>
          </p:nvCxnSpPr>
          <p:spPr>
            <a:xfrm flipV="1">
              <a:off x="1831426" y="2003475"/>
              <a:ext cx="1350642" cy="0"/>
            </a:xfrm>
            <a:prstGeom prst="straightConnector1">
              <a:avLst/>
            </a:prstGeom>
            <a:noFill/>
            <a:ln w="25400" cap="flat" cmpd="sng" algn="ctr">
              <a:solidFill>
                <a:srgbClr val="0432FF"/>
              </a:solidFill>
              <a:prstDash val="solid"/>
              <a:headEnd type="triangle" w="lg" len="med"/>
              <a:tailEnd type="none"/>
            </a:ln>
            <a:effectLst/>
          </p:spPr>
        </p:cxnSp>
        <p:sp>
          <p:nvSpPr>
            <p:cNvPr id="469" name="TextBox 468">
              <a:extLst>
                <a:ext uri="{FF2B5EF4-FFF2-40B4-BE49-F238E27FC236}">
                  <a16:creationId xmlns:a16="http://schemas.microsoft.com/office/drawing/2014/main" id="{646144D4-896F-7F42-9867-C4F1B40652A6}"/>
                </a:ext>
              </a:extLst>
            </p:cNvPr>
            <p:cNvSpPr txBox="1"/>
            <p:nvPr/>
          </p:nvSpPr>
          <p:spPr>
            <a:xfrm>
              <a:off x="3110040" y="1842051"/>
              <a:ext cx="773876" cy="307777"/>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Type-2</a:t>
              </a:r>
            </a:p>
          </p:txBody>
        </p:sp>
        <p:cxnSp>
          <p:nvCxnSpPr>
            <p:cNvPr id="470" name="Straight Arrow Connector 469">
              <a:extLst>
                <a:ext uri="{FF2B5EF4-FFF2-40B4-BE49-F238E27FC236}">
                  <a16:creationId xmlns:a16="http://schemas.microsoft.com/office/drawing/2014/main" id="{2DB49D4E-EE74-7544-BA11-F3CAB431A914}"/>
                </a:ext>
              </a:extLst>
            </p:cNvPr>
            <p:cNvCxnSpPr>
              <a:cxnSpLocks/>
            </p:cNvCxnSpPr>
            <p:nvPr/>
          </p:nvCxnSpPr>
          <p:spPr>
            <a:xfrm>
              <a:off x="2063579" y="2343932"/>
              <a:ext cx="1118489" cy="0"/>
            </a:xfrm>
            <a:prstGeom prst="straightConnector1">
              <a:avLst/>
            </a:prstGeom>
            <a:noFill/>
            <a:ln w="25400" cap="flat" cmpd="sng" algn="ctr">
              <a:solidFill>
                <a:srgbClr val="0432FF"/>
              </a:solidFill>
              <a:prstDash val="solid"/>
              <a:headEnd type="triangle" w="lg" len="med"/>
              <a:tailEnd type="none"/>
            </a:ln>
            <a:effectLst/>
          </p:spPr>
        </p:cxnSp>
        <p:sp>
          <p:nvSpPr>
            <p:cNvPr id="471" name="TextBox 470">
              <a:extLst>
                <a:ext uri="{FF2B5EF4-FFF2-40B4-BE49-F238E27FC236}">
                  <a16:creationId xmlns:a16="http://schemas.microsoft.com/office/drawing/2014/main" id="{611C1B9E-EE30-684E-BD84-C1A43F611BD3}"/>
                </a:ext>
              </a:extLst>
            </p:cNvPr>
            <p:cNvSpPr txBox="1"/>
            <p:nvPr/>
          </p:nvSpPr>
          <p:spPr>
            <a:xfrm>
              <a:off x="3110568" y="2183893"/>
              <a:ext cx="773876" cy="307777"/>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Type-3</a:t>
              </a:r>
            </a:p>
          </p:txBody>
        </p:sp>
        <p:sp>
          <p:nvSpPr>
            <p:cNvPr id="472" name="TextBox 471">
              <a:extLst>
                <a:ext uri="{FF2B5EF4-FFF2-40B4-BE49-F238E27FC236}">
                  <a16:creationId xmlns:a16="http://schemas.microsoft.com/office/drawing/2014/main" id="{E6842E07-88E6-814B-BC80-568EB5B103A4}"/>
                </a:ext>
              </a:extLst>
            </p:cNvPr>
            <p:cNvSpPr txBox="1"/>
            <p:nvPr/>
          </p:nvSpPr>
          <p:spPr>
            <a:xfrm>
              <a:off x="2929290" y="2477434"/>
              <a:ext cx="1051894" cy="307777"/>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Gill Sans MT" panose="020B0502020104020203" pitchFamily="34" charset="77"/>
                  <a:cs typeface="Arial"/>
                  <a:sym typeface="Arial"/>
                </a:rPr>
                <a:t>Different</a:t>
              </a:r>
            </a:p>
          </p:txBody>
        </p:sp>
        <p:cxnSp>
          <p:nvCxnSpPr>
            <p:cNvPr id="473" name="Straight Arrow Connector 472">
              <a:extLst>
                <a:ext uri="{FF2B5EF4-FFF2-40B4-BE49-F238E27FC236}">
                  <a16:creationId xmlns:a16="http://schemas.microsoft.com/office/drawing/2014/main" id="{229DEC77-8BD3-3342-B43F-DE1C17C72F17}"/>
                </a:ext>
              </a:extLst>
            </p:cNvPr>
            <p:cNvCxnSpPr>
              <a:cxnSpLocks/>
            </p:cNvCxnSpPr>
            <p:nvPr/>
          </p:nvCxnSpPr>
          <p:spPr>
            <a:xfrm flipV="1">
              <a:off x="2287920" y="2658292"/>
              <a:ext cx="697768" cy="1613"/>
            </a:xfrm>
            <a:prstGeom prst="straightConnector1">
              <a:avLst/>
            </a:prstGeom>
            <a:noFill/>
            <a:ln w="25400" cap="flat" cmpd="sng" algn="ctr">
              <a:solidFill>
                <a:srgbClr val="0432FF"/>
              </a:solidFill>
              <a:prstDash val="solid"/>
              <a:headEnd type="triangle" w="lg" len="med"/>
              <a:tailEnd type="none"/>
            </a:ln>
            <a:effectLst/>
          </p:spPr>
        </p:cxnSp>
      </p:grpSp>
    </p:spTree>
    <p:custDataLst>
      <p:tags r:id="rId1"/>
    </p:custDataLst>
    <p:extLst>
      <p:ext uri="{BB962C8B-B14F-4D97-AF65-F5344CB8AC3E}">
        <p14:creationId xmlns:p14="http://schemas.microsoft.com/office/powerpoint/2010/main" val="19228988"/>
      </p:ext>
    </p:extLst>
  </p:cSld>
  <p:clrMapOvr>
    <a:masterClrMapping/>
  </p:clrMapOvr>
  <p:transition spd="med" advTm="3156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dissolve">
                                      <p:cBhvr>
                                        <p:cTn id="7" dur="500"/>
                                        <p:tgtEl>
                                          <p:spTgt spid="262"/>
                                        </p:tgtEl>
                                      </p:cBhvr>
                                    </p:animEffect>
                                  </p:childTnLst>
                                </p:cTn>
                              </p:par>
                              <p:par>
                                <p:cTn id="8" presetID="9" presetClass="entr" presetSubtype="0" fill="hold"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dissolve">
                                      <p:cBhvr>
                                        <p:cTn id="10" dur="500"/>
                                        <p:tgtEl>
                                          <p:spTgt spid="27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8"/>
                                        </p:tgtEl>
                                        <p:attrNameLst>
                                          <p:attrName>style.visibility</p:attrName>
                                        </p:attrNameLst>
                                      </p:cBhvr>
                                      <p:to>
                                        <p:strVal val="visible"/>
                                      </p:to>
                                    </p:set>
                                    <p:animEffect transition="in" filter="dissolve">
                                      <p:cBhvr>
                                        <p:cTn id="13" dur="500"/>
                                        <p:tgtEl>
                                          <p:spTgt spid="288"/>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02"/>
                                        </p:tgtEl>
                                        <p:attrNameLst>
                                          <p:attrName>style.visibility</p:attrName>
                                        </p:attrNameLst>
                                      </p:cBhvr>
                                      <p:to>
                                        <p:strVal val="visible"/>
                                      </p:to>
                                    </p:set>
                                    <p:animEffect transition="in" filter="dissolve">
                                      <p:cBhvr>
                                        <p:cTn id="19" dur="500"/>
                                        <p:tgtEl>
                                          <p:spTgt spid="30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03"/>
                                        </p:tgtEl>
                                        <p:attrNameLst>
                                          <p:attrName>style.visibility</p:attrName>
                                        </p:attrNameLst>
                                      </p:cBhvr>
                                      <p:to>
                                        <p:strVal val="visible"/>
                                      </p:to>
                                    </p:set>
                                    <p:animEffect transition="in" filter="dissolve">
                                      <p:cBhvr>
                                        <p:cTn id="22" dur="500"/>
                                        <p:tgtEl>
                                          <p:spTgt spid="3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dissolve">
                                      <p:cBhvr>
                                        <p:cTn id="27" dur="500"/>
                                        <p:tgtEl>
                                          <p:spTgt spid="99"/>
                                        </p:tgtEl>
                                      </p:cBhvr>
                                    </p:animEffect>
                                  </p:childTnLst>
                                </p:cTn>
                              </p:par>
                              <p:par>
                                <p:cTn id="28" presetID="9" presetClass="entr" presetSubtype="0" fill="hold"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dissolve">
                                      <p:cBhvr>
                                        <p:cTn id="30" dur="500"/>
                                        <p:tgtEl>
                                          <p:spTgt spid="108"/>
                                        </p:tgtEl>
                                      </p:cBhvr>
                                    </p:animEffect>
                                  </p:childTnLst>
                                </p:cTn>
                              </p:par>
                              <p:par>
                                <p:cTn id="31" presetID="9"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dissolve">
                                      <p:cBhvr>
                                        <p:cTn id="33" dur="500"/>
                                        <p:tgtEl>
                                          <p:spTgt spid="16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dissolve">
                                      <p:cBhvr>
                                        <p:cTn id="36" dur="500"/>
                                        <p:tgtEl>
                                          <p:spTgt spid="97"/>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dissolve">
                                      <p:cBhvr>
                                        <p:cTn id="40" dur="500"/>
                                        <p:tgtEl>
                                          <p:spTgt spid="11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dissolve">
                                      <p:cBhvr>
                                        <p:cTn id="43" dur="500"/>
                                        <p:tgtEl>
                                          <p:spTgt spid="10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dissolve">
                                      <p:cBhvr>
                                        <p:cTn id="46" dur="500"/>
                                        <p:tgtEl>
                                          <p:spTgt spid="105"/>
                                        </p:tgtEl>
                                      </p:cBhvr>
                                    </p:animEffect>
                                  </p:childTnLst>
                                </p:cTn>
                              </p:par>
                              <p:par>
                                <p:cTn id="47" presetID="9" presetClass="entr" presetSubtype="0" fill="hold" nodeType="with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dissolve">
                                      <p:cBhvr>
                                        <p:cTn id="49" dur="500"/>
                                        <p:tgtEl>
                                          <p:spTgt spid="11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dissolve">
                                      <p:cBhvr>
                                        <p:cTn id="52" dur="500"/>
                                        <p:tgtEl>
                                          <p:spTgt spid="110"/>
                                        </p:tgtEl>
                                      </p:cBhvr>
                                    </p:animEffect>
                                  </p:childTnLst>
                                </p:cTn>
                              </p:par>
                              <p:par>
                                <p:cTn id="53" presetID="9" presetClass="entr" presetSubtype="0" fill="hold" nodeType="with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dissolve">
                                      <p:cBhvr>
                                        <p:cTn id="55" dur="500"/>
                                        <p:tgtEl>
                                          <p:spTgt spid="10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animEffect transition="in" filter="dissolve">
                                      <p:cBhvr>
                                        <p:cTn id="58" dur="500"/>
                                        <p:tgtEl>
                                          <p:spTgt spid="183"/>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dissolve">
                                      <p:cBhvr>
                                        <p:cTn id="63" dur="500"/>
                                        <p:tgtEl>
                                          <p:spTgt spid="9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dissolve">
                                      <p:cBhvr>
                                        <p:cTn id="66" dur="500"/>
                                        <p:tgtEl>
                                          <p:spTgt spid="10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dissolve">
                                      <p:cBhvr>
                                        <p:cTn id="69" dur="500"/>
                                        <p:tgtEl>
                                          <p:spTgt spid="101"/>
                                        </p:tgtEl>
                                      </p:cBhvr>
                                    </p:animEffect>
                                  </p:childTnLst>
                                </p:cTn>
                              </p:par>
                              <p:par>
                                <p:cTn id="70" presetID="9" presetClass="entr" presetSubtype="0" fill="hold"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dissolve">
                                      <p:cBhvr>
                                        <p:cTn id="72" dur="500"/>
                                        <p:tgtEl>
                                          <p:spTgt spid="10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06"/>
                                        </p:tgtEl>
                                        <p:attrNameLst>
                                          <p:attrName>style.visibility</p:attrName>
                                        </p:attrNameLst>
                                      </p:cBhvr>
                                      <p:to>
                                        <p:strVal val="visible"/>
                                      </p:to>
                                    </p:set>
                                    <p:animEffect transition="in" filter="dissolve">
                                      <p:cBhvr>
                                        <p:cTn id="75" dur="500"/>
                                        <p:tgtEl>
                                          <p:spTgt spid="106"/>
                                        </p:tgtEl>
                                      </p:cBhvr>
                                    </p:animEffect>
                                  </p:childTnLst>
                                </p:cTn>
                              </p:par>
                              <p:par>
                                <p:cTn id="76" presetID="9" presetClass="entr" presetSubtype="0" fill="hold" nodeType="with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dissolve">
                                      <p:cBhvr>
                                        <p:cTn id="78" dur="500"/>
                                        <p:tgtEl>
                                          <p:spTgt spid="107"/>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116"/>
                                        </p:tgtEl>
                                        <p:attrNameLst>
                                          <p:attrName>style.visibility</p:attrName>
                                        </p:attrNameLst>
                                      </p:cBhvr>
                                      <p:to>
                                        <p:strVal val="visible"/>
                                      </p:to>
                                    </p:set>
                                    <p:animEffect transition="in" filter="dissolve">
                                      <p:cBhvr>
                                        <p:cTn id="81" dur="500"/>
                                        <p:tgtEl>
                                          <p:spTgt spid="116"/>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113"/>
                                        </p:tgtEl>
                                        <p:attrNameLst>
                                          <p:attrName>style.visibility</p:attrName>
                                        </p:attrNameLst>
                                      </p:cBhvr>
                                      <p:to>
                                        <p:strVal val="visible"/>
                                      </p:to>
                                    </p:set>
                                    <p:animEffect transition="in" filter="dissolve">
                                      <p:cBhvr>
                                        <p:cTn id="86" dur="500"/>
                                        <p:tgtEl>
                                          <p:spTgt spid="113"/>
                                        </p:tgtEl>
                                      </p:cBhvr>
                                    </p:animEffect>
                                  </p:childTnLst>
                                </p:cTn>
                              </p:par>
                              <p:par>
                                <p:cTn id="87" presetID="9" presetClass="entr" presetSubtype="0" fill="hold"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dissolve">
                                      <p:cBhvr>
                                        <p:cTn id="89" dur="500"/>
                                        <p:tgtEl>
                                          <p:spTgt spid="114"/>
                                        </p:tgtEl>
                                      </p:cBhvr>
                                    </p:animEffect>
                                  </p:childTnLst>
                                </p:cTn>
                              </p:par>
                              <p:par>
                                <p:cTn id="90" presetID="9" presetClass="entr" presetSubtype="0" fill="hold" nodeType="withEffect">
                                  <p:stCondLst>
                                    <p:cond delay="0"/>
                                  </p:stCondLst>
                                  <p:childTnLst>
                                    <p:set>
                                      <p:cBhvr>
                                        <p:cTn id="91" dur="1" fill="hold">
                                          <p:stCondLst>
                                            <p:cond delay="0"/>
                                          </p:stCondLst>
                                        </p:cTn>
                                        <p:tgtEl>
                                          <p:spTgt spid="115"/>
                                        </p:tgtEl>
                                        <p:attrNameLst>
                                          <p:attrName>style.visibility</p:attrName>
                                        </p:attrNameLst>
                                      </p:cBhvr>
                                      <p:to>
                                        <p:strVal val="visible"/>
                                      </p:to>
                                    </p:set>
                                    <p:animEffect transition="in" filter="dissolve">
                                      <p:cBhvr>
                                        <p:cTn id="92" dur="500"/>
                                        <p:tgtEl>
                                          <p:spTgt spid="115"/>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432"/>
                                        </p:tgtEl>
                                        <p:attrNameLst>
                                          <p:attrName>style.visibility</p:attrName>
                                        </p:attrNameLst>
                                      </p:cBhvr>
                                      <p:to>
                                        <p:strVal val="visible"/>
                                      </p:to>
                                    </p:set>
                                    <p:animEffect transition="in" filter="dissolve">
                                      <p:cBhvr>
                                        <p:cTn id="97"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100" grpId="0" animBg="1"/>
      <p:bldP spid="101" grpId="0" animBg="1"/>
      <p:bldP spid="104" grpId="0"/>
      <p:bldP spid="105" grpId="0"/>
      <p:bldP spid="106" grpId="0" animBg="1"/>
      <p:bldP spid="110" grpId="0"/>
      <p:bldP spid="116" grpId="0"/>
      <p:bldP spid="183" grpId="0"/>
      <p:bldP spid="288" grpId="0"/>
      <p:bldP spid="302" grpId="0"/>
      <p:bldP spid="3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81F5-085A-0D42-B5DD-7B336C4C204E}"/>
              </a:ext>
            </a:extLst>
          </p:cNvPr>
          <p:cNvSpPr>
            <a:spLocks noGrp="1"/>
          </p:cNvSpPr>
          <p:nvPr>
            <p:ph type="title"/>
          </p:nvPr>
        </p:nvSpPr>
        <p:spPr/>
        <p:txBody>
          <a:bodyPr>
            <a:normAutofit/>
          </a:bodyPr>
          <a:lstStyle/>
          <a:p>
            <a:r>
              <a:rPr lang="en-US" sz="4400" dirty="0"/>
              <a:t>Experiment</a:t>
            </a:r>
          </a:p>
        </p:txBody>
      </p:sp>
      <p:sp>
        <p:nvSpPr>
          <p:cNvPr id="3" name="Text Placeholder 2">
            <a:extLst>
              <a:ext uri="{FF2B5EF4-FFF2-40B4-BE49-F238E27FC236}">
                <a16:creationId xmlns:a16="http://schemas.microsoft.com/office/drawing/2014/main" id="{99C9EF0F-72A6-324A-8BA5-40F9B0BFA478}"/>
              </a:ext>
            </a:extLst>
          </p:cNvPr>
          <p:cNvSpPr>
            <a:spLocks noGrp="1"/>
          </p:cNvSpPr>
          <p:nvPr>
            <p:ph type="body" idx="1"/>
          </p:nvPr>
        </p:nvSpPr>
        <p:spPr>
          <a:xfrm>
            <a:off x="637587" y="3096130"/>
            <a:ext cx="11419719" cy="3483736"/>
          </a:xfrm>
        </p:spPr>
        <p:txBody>
          <a:bodyPr>
            <a:normAutofit/>
          </a:bodyPr>
          <a:lstStyle/>
          <a:p>
            <a:r>
              <a:rPr lang="en-US" sz="2200" dirty="0"/>
              <a:t>Dataset</a:t>
            </a:r>
          </a:p>
          <a:p>
            <a:pPr lvl="1">
              <a:spcBef>
                <a:spcPts val="1100"/>
              </a:spcBef>
            </a:pPr>
            <a:r>
              <a:rPr lang="en-US" sz="2000" dirty="0"/>
              <a:t>6K+ binaries, 3M+ functions</a:t>
            </a:r>
          </a:p>
          <a:p>
            <a:pPr lvl="1">
              <a:spcBef>
                <a:spcPts val="1100"/>
              </a:spcBef>
            </a:pPr>
            <a:r>
              <a:rPr lang="en-US" sz="2000" dirty="0"/>
              <a:t>24 compilation provenances</a:t>
            </a:r>
            <a:br>
              <a:rPr lang="en-US" sz="2400" dirty="0"/>
            </a:br>
            <a:endParaRPr lang="en-US" sz="2400" dirty="0"/>
          </a:p>
          <a:p>
            <a:pPr>
              <a:spcBef>
                <a:spcPts val="1100"/>
              </a:spcBef>
            </a:pPr>
            <a:r>
              <a:rPr lang="en-US" sz="2200" dirty="0"/>
              <a:t>Training and testing use different software</a:t>
            </a:r>
          </a:p>
          <a:p>
            <a:pPr>
              <a:spcBef>
                <a:spcPts val="1100"/>
              </a:spcBef>
            </a:pPr>
            <a:r>
              <a:rPr lang="en-US" sz="2200" dirty="0"/>
              <a:t>Search 3,000 Type-1/2/3 similar code (1,000 for each)</a:t>
            </a:r>
          </a:p>
          <a:p>
            <a:pPr>
              <a:spcBef>
                <a:spcPts val="1100"/>
              </a:spcBef>
            </a:pPr>
            <a:r>
              <a:rPr lang="en-US" sz="2200" dirty="0"/>
              <a:t>Report the </a:t>
            </a:r>
            <a:r>
              <a:rPr lang="en-US" sz="2200" i="1" dirty="0">
                <a:solidFill>
                  <a:srgbClr val="0432FF"/>
                </a:solidFill>
              </a:rPr>
              <a:t>top-k</a:t>
            </a:r>
            <a:r>
              <a:rPr lang="en-US" sz="2200" dirty="0"/>
              <a:t> </a:t>
            </a:r>
            <a:r>
              <a:rPr lang="en-US" sz="2200" i="1" dirty="0">
                <a:solidFill>
                  <a:srgbClr val="0432FF"/>
                </a:solidFill>
              </a:rPr>
              <a:t>hit rate</a:t>
            </a:r>
            <a:r>
              <a:rPr lang="en-US" sz="2200" dirty="0"/>
              <a:t>, the smaller k the more important</a:t>
            </a:r>
          </a:p>
        </p:txBody>
      </p:sp>
      <p:sp>
        <p:nvSpPr>
          <p:cNvPr id="4" name="Slide Number Placeholder 3">
            <a:extLst>
              <a:ext uri="{FF2B5EF4-FFF2-40B4-BE49-F238E27FC236}">
                <a16:creationId xmlns:a16="http://schemas.microsoft.com/office/drawing/2014/main" id="{C0292679-12A7-B34D-BDEC-6CCC8182684C}"/>
              </a:ext>
            </a:extLst>
          </p:cNvPr>
          <p:cNvSpPr>
            <a:spLocks noGrp="1"/>
          </p:cNvSpPr>
          <p:nvPr>
            <p:ph type="sldNum" sz="quarter" idx="2"/>
          </p:nvPr>
        </p:nvSpPr>
        <p:spPr/>
        <p:txBody>
          <a:bodyPr/>
          <a:lstStyle/>
          <a:p>
            <a:fld id="{86CB4B4D-7CA3-9044-876B-883B54F8677D}" type="slidenum">
              <a:rPr lang="en-US" smtClean="0"/>
              <a:pPr/>
              <a:t>26</a:t>
            </a:fld>
            <a:endParaRPr lang="en-US" dirty="0"/>
          </a:p>
        </p:txBody>
      </p:sp>
      <p:graphicFrame>
        <p:nvGraphicFramePr>
          <p:cNvPr id="5" name="Table 6">
            <a:extLst>
              <a:ext uri="{FF2B5EF4-FFF2-40B4-BE49-F238E27FC236}">
                <a16:creationId xmlns:a16="http://schemas.microsoft.com/office/drawing/2014/main" id="{B389A5CF-D822-C047-9702-08696E8BE1FB}"/>
              </a:ext>
            </a:extLst>
          </p:cNvPr>
          <p:cNvGraphicFramePr>
            <a:graphicFrameLocks noGrp="1"/>
          </p:cNvGraphicFramePr>
          <p:nvPr/>
        </p:nvGraphicFramePr>
        <p:xfrm>
          <a:off x="278191" y="1081690"/>
          <a:ext cx="11419718" cy="1899920"/>
        </p:xfrm>
        <a:graphic>
          <a:graphicData uri="http://schemas.openxmlformats.org/drawingml/2006/table">
            <a:tbl>
              <a:tblPr firstRow="1" bandRow="1">
                <a:tableStyleId>{CF821DB8-F4EB-4A41-A1BA-3FCAFE7338EE}</a:tableStyleId>
              </a:tblPr>
              <a:tblGrid>
                <a:gridCol w="1065973">
                  <a:extLst>
                    <a:ext uri="{9D8B030D-6E8A-4147-A177-3AD203B41FA5}">
                      <a16:colId xmlns:a16="http://schemas.microsoft.com/office/drawing/2014/main" val="1116158731"/>
                    </a:ext>
                  </a:extLst>
                </a:gridCol>
                <a:gridCol w="2263694">
                  <a:extLst>
                    <a:ext uri="{9D8B030D-6E8A-4147-A177-3AD203B41FA5}">
                      <a16:colId xmlns:a16="http://schemas.microsoft.com/office/drawing/2014/main" val="1636264283"/>
                    </a:ext>
                  </a:extLst>
                </a:gridCol>
                <a:gridCol w="3167617">
                  <a:extLst>
                    <a:ext uri="{9D8B030D-6E8A-4147-A177-3AD203B41FA5}">
                      <a16:colId xmlns:a16="http://schemas.microsoft.com/office/drawing/2014/main" val="2220779287"/>
                    </a:ext>
                  </a:extLst>
                </a:gridCol>
                <a:gridCol w="1860632">
                  <a:extLst>
                    <a:ext uri="{9D8B030D-6E8A-4147-A177-3AD203B41FA5}">
                      <a16:colId xmlns:a16="http://schemas.microsoft.com/office/drawing/2014/main" val="1747992609"/>
                    </a:ext>
                  </a:extLst>
                </a:gridCol>
                <a:gridCol w="1530901">
                  <a:extLst>
                    <a:ext uri="{9D8B030D-6E8A-4147-A177-3AD203B41FA5}">
                      <a16:colId xmlns:a16="http://schemas.microsoft.com/office/drawing/2014/main" val="1204987856"/>
                    </a:ext>
                  </a:extLst>
                </a:gridCol>
                <a:gridCol w="1530901">
                  <a:extLst>
                    <a:ext uri="{9D8B030D-6E8A-4147-A177-3AD203B41FA5}">
                      <a16:colId xmlns:a16="http://schemas.microsoft.com/office/drawing/2014/main" val="954376310"/>
                    </a:ext>
                  </a:extLst>
                </a:gridCol>
              </a:tblGrid>
              <a:tr h="370840">
                <a:tc>
                  <a:txBody>
                    <a:bodyPr/>
                    <a:lstStyle/>
                    <a:p>
                      <a:endParaRPr lang="en-US" sz="1800" dirty="0">
                        <a:latin typeface="Gill Sans MT" panose="020B0502020104020203" pitchFamily="34" charset="77"/>
                      </a:endParaRPr>
                    </a:p>
                  </a:txBody>
                  <a:tcPr/>
                </a:tc>
                <a:tc>
                  <a:txBody>
                    <a:bodyPr/>
                    <a:lstStyle/>
                    <a:p>
                      <a:pPr algn="l"/>
                      <a:r>
                        <a:rPr lang="en-US" sz="1800" dirty="0">
                          <a:latin typeface="Gill Sans MT" panose="020B0502020104020203" pitchFamily="34" charset="77"/>
                        </a:rPr>
                        <a:t>Software</a:t>
                      </a:r>
                    </a:p>
                  </a:txBody>
                  <a:tcPr/>
                </a:tc>
                <a:tc>
                  <a:txBody>
                    <a:bodyPr/>
                    <a:lstStyle/>
                    <a:p>
                      <a:pPr algn="l"/>
                      <a:r>
                        <a:rPr lang="en-US" sz="1800" dirty="0">
                          <a:latin typeface="Gill Sans MT" panose="020B0502020104020203" pitchFamily="34" charset="77"/>
                        </a:rPr>
                        <a:t>Compilation Provenance</a:t>
                      </a:r>
                    </a:p>
                  </a:txBody>
                  <a:tcPr/>
                </a:tc>
                <a:tc>
                  <a:txBody>
                    <a:bodyPr/>
                    <a:lstStyle/>
                    <a:p>
                      <a:pPr algn="r"/>
                      <a:r>
                        <a:rPr lang="en-US" sz="1800" dirty="0">
                          <a:latin typeface="Gill Sans MT" panose="020B0502020104020203" pitchFamily="34" charset="77"/>
                        </a:rPr>
                        <a:t>Similarity Types</a:t>
                      </a:r>
                    </a:p>
                  </a:txBody>
                  <a:tcPr/>
                </a:tc>
                <a:tc>
                  <a:txBody>
                    <a:bodyPr/>
                    <a:lstStyle/>
                    <a:p>
                      <a:pPr algn="r"/>
                      <a:r>
                        <a:rPr lang="en-US" sz="1800" dirty="0">
                          <a:latin typeface="Gill Sans MT" panose="020B0502020104020203" pitchFamily="34" charset="77"/>
                        </a:rPr>
                        <a:t># Binaries</a:t>
                      </a:r>
                    </a:p>
                  </a:txBody>
                  <a:tcPr/>
                </a:tc>
                <a:tc>
                  <a:txBody>
                    <a:bodyPr/>
                    <a:lstStyle/>
                    <a:p>
                      <a:pPr algn="r"/>
                      <a:r>
                        <a:rPr lang="en-US" sz="1800" dirty="0">
                          <a:latin typeface="Gill Sans MT" panose="020B0502020104020203" pitchFamily="34" charset="77"/>
                        </a:rPr>
                        <a:t># Functions</a:t>
                      </a:r>
                    </a:p>
                  </a:txBody>
                  <a:tcPr/>
                </a:tc>
                <a:extLst>
                  <a:ext uri="{0D108BD9-81ED-4DB2-BD59-A6C34878D82A}">
                    <a16:rowId xmlns:a16="http://schemas.microsoft.com/office/drawing/2014/main" val="2726717677"/>
                  </a:ext>
                </a:extLst>
              </a:tr>
              <a:tr h="370840">
                <a:tc>
                  <a:txBody>
                    <a:bodyPr/>
                    <a:lstStyle/>
                    <a:p>
                      <a:r>
                        <a:rPr lang="en-US" sz="1600" dirty="0">
                          <a:latin typeface="Gill Sans MT" panose="020B0502020104020203" pitchFamily="34" charset="77"/>
                        </a:rPr>
                        <a:t>Train</a:t>
                      </a:r>
                    </a:p>
                  </a:txBody>
                  <a:tcPr anchor="ctr"/>
                </a:tc>
                <a:tc>
                  <a:txBody>
                    <a:bodyPr/>
                    <a:lstStyle/>
                    <a:p>
                      <a:pPr algn="l"/>
                      <a:r>
                        <a:rPr lang="en-US" sz="1600" dirty="0">
                          <a:latin typeface="Gill Sans MT" panose="020B0502020104020203" pitchFamily="34" charset="77"/>
                        </a:rPr>
                        <a:t>SNNS-4.2, </a:t>
                      </a:r>
                    </a:p>
                    <a:p>
                      <a:pPr algn="l"/>
                      <a:r>
                        <a:rPr lang="en-US" sz="1600" dirty="0">
                          <a:latin typeface="Gill Sans MT" panose="020B0502020104020203" pitchFamily="34" charset="77"/>
                        </a:rPr>
                        <a:t>PostgreSQL-7.2</a:t>
                      </a:r>
                    </a:p>
                  </a:txBody>
                  <a:tcPr/>
                </a:tc>
                <a:tc rowSpan="2">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lang="en-US" sz="1600" dirty="0">
                          <a:latin typeface="Gill Sans MT" panose="020B0502020104020203" pitchFamily="34" charset="77"/>
                        </a:rPr>
                        <a:t>Architecture: x86</a:t>
                      </a:r>
                    </a:p>
                    <a:p>
                      <a:pPr marL="0" marR="0" lvl="0" indent="0" algn="l" defTabSz="412750" eaLnBrk="1" fontAlgn="auto" latinLnBrk="0" hangingPunct="1">
                        <a:lnSpc>
                          <a:spcPct val="100000"/>
                        </a:lnSpc>
                        <a:spcBef>
                          <a:spcPts val="0"/>
                        </a:spcBef>
                        <a:spcAft>
                          <a:spcPts val="0"/>
                        </a:spcAft>
                        <a:buClrTx/>
                        <a:buSzTx/>
                        <a:buFontTx/>
                        <a:buNone/>
                        <a:tabLst/>
                        <a:defRPr/>
                      </a:pPr>
                      <a:r>
                        <a:rPr lang="en-US" sz="1600" dirty="0">
                          <a:latin typeface="Gill Sans MT" panose="020B0502020104020203" pitchFamily="34" charset="77"/>
                        </a:rPr>
                        <a:t>Compiler: GCC-{4.6.4, 4.8.4, 5.4.1}, </a:t>
                      </a:r>
                      <a:r>
                        <a:rPr lang="zh-CN" altLang="en-US" sz="1600" dirty="0">
                          <a:latin typeface="Gill Sans MT" panose="020B0502020104020203" pitchFamily="34" charset="77"/>
                        </a:rPr>
                        <a:t> </a:t>
                      </a:r>
                      <a:endParaRPr lang="en-US" altLang="zh-CN" sz="1600" dirty="0">
                        <a:latin typeface="Gill Sans MT" panose="020B0502020104020203" pitchFamily="34" charset="77"/>
                      </a:endParaRPr>
                    </a:p>
                    <a:p>
                      <a:pPr marL="0" marR="0" lvl="0" indent="0" algn="l" defTabSz="412750" eaLnBrk="1" fontAlgn="auto" latinLnBrk="0" hangingPunct="1">
                        <a:lnSpc>
                          <a:spcPct val="100000"/>
                        </a:lnSpc>
                        <a:spcBef>
                          <a:spcPts val="0"/>
                        </a:spcBef>
                        <a:spcAft>
                          <a:spcPts val="0"/>
                        </a:spcAft>
                        <a:buClrTx/>
                        <a:buSzTx/>
                        <a:buFontTx/>
                        <a:buNone/>
                        <a:tabLst/>
                        <a:defRPr/>
                      </a:pPr>
                      <a:r>
                        <a:rPr lang="zh-CN" altLang="en-US" sz="1600" b="0" i="0" u="none" strike="noStrike" cap="none" spc="0" baseline="0" dirty="0">
                          <a:ln>
                            <a:noFill/>
                          </a:ln>
                          <a:solidFill>
                            <a:srgbClr val="414141"/>
                          </a:solidFill>
                          <a:effectLst/>
                          <a:uFillTx/>
                          <a:latin typeface="Gill Sans MT" panose="020B0502020104020203" pitchFamily="34" charset="77"/>
                          <a:ea typeface="Palatino"/>
                          <a:cs typeface="Palatino"/>
                          <a:sym typeface="Palatino"/>
                        </a:rPr>
                        <a:t>                </a:t>
                      </a:r>
                      <a:r>
                        <a:rPr lang="en-US" sz="1600" b="0" i="0" u="none" strike="noStrike" cap="none" spc="0" baseline="0" dirty="0">
                          <a:ln>
                            <a:noFill/>
                          </a:ln>
                          <a:solidFill>
                            <a:srgbClr val="414141"/>
                          </a:solidFill>
                          <a:effectLst/>
                          <a:uFillTx/>
                          <a:latin typeface="Gill Sans MT" panose="020B0502020104020203" pitchFamily="34" charset="77"/>
                          <a:ea typeface="Palatino"/>
                          <a:cs typeface="Palatino"/>
                          <a:sym typeface="Palatino"/>
                        </a:rPr>
                        <a:t>LLVM-{3.3, 3.5, 5.0}</a:t>
                      </a:r>
                      <a:endParaRPr lang="en-US" sz="1600" dirty="0">
                        <a:latin typeface="Gill Sans MT" panose="020B0502020104020203" pitchFamily="34" charset="77"/>
                      </a:endParaRPr>
                    </a:p>
                    <a:p>
                      <a:pPr algn="l"/>
                      <a:r>
                        <a:rPr lang="en-US" sz="1600" dirty="0">
                          <a:latin typeface="Gill Sans MT" panose="020B0502020104020203" pitchFamily="34" charset="77"/>
                        </a:rPr>
                        <a:t>Optimization: O0 – O3</a:t>
                      </a:r>
                    </a:p>
                  </a:txBody>
                  <a:tcPr/>
                </a:tc>
                <a:tc>
                  <a:txBody>
                    <a:bodyPr/>
                    <a:lstStyle/>
                    <a:p>
                      <a:pPr algn="r"/>
                      <a:r>
                        <a:rPr lang="en-US" sz="1600" dirty="0">
                          <a:latin typeface="Gill Sans MT" panose="020B0502020104020203" pitchFamily="34" charset="77"/>
                        </a:rPr>
                        <a:t>Type-1/2/3</a:t>
                      </a:r>
                    </a:p>
                  </a:txBody>
                  <a:tcPr marR="274320" anchor="ctr"/>
                </a:tc>
                <a:tc>
                  <a:txBody>
                    <a:bodyPr/>
                    <a:lstStyle/>
                    <a:p>
                      <a:pPr algn="r"/>
                      <a:r>
                        <a:rPr lang="en-US" sz="1600" dirty="0">
                          <a:latin typeface="Gill Sans MT" panose="020B0502020104020203" pitchFamily="34" charset="77"/>
                        </a:rPr>
                        <a:t>600</a:t>
                      </a:r>
                    </a:p>
                  </a:txBody>
                  <a:tcPr marR="274320" anchor="ctr"/>
                </a:tc>
                <a:tc>
                  <a:txBody>
                    <a:bodyPr/>
                    <a:lstStyle/>
                    <a:p>
                      <a:pPr algn="r"/>
                      <a:r>
                        <a:rPr lang="en-US" sz="1600" dirty="0">
                          <a:latin typeface="Gill Sans MT" panose="020B0502020104020203" pitchFamily="34" charset="77"/>
                        </a:rPr>
                        <a:t>493,841</a:t>
                      </a:r>
                    </a:p>
                  </a:txBody>
                  <a:tcPr marR="274320" anchor="ctr"/>
                </a:tc>
                <a:extLst>
                  <a:ext uri="{0D108BD9-81ED-4DB2-BD59-A6C34878D82A}">
                    <a16:rowId xmlns:a16="http://schemas.microsoft.com/office/drawing/2014/main" val="4267211561"/>
                  </a:ext>
                </a:extLst>
              </a:tr>
              <a:tr h="370840">
                <a:tc>
                  <a:txBody>
                    <a:bodyPr/>
                    <a:lstStyle/>
                    <a:p>
                      <a:r>
                        <a:rPr lang="en-US" sz="1600" dirty="0">
                          <a:latin typeface="Gill Sans MT" panose="020B0502020104020203" pitchFamily="34" charset="77"/>
                        </a:rPr>
                        <a:t>Test</a:t>
                      </a:r>
                    </a:p>
                  </a:txBody>
                  <a:tcPr anchor="ctr"/>
                </a:tc>
                <a:tc>
                  <a:txBody>
                    <a:bodyPr/>
                    <a:lstStyle/>
                    <a:p>
                      <a:pPr algn="l"/>
                      <a:r>
                        <a:rPr lang="en-US" sz="1600" dirty="0" err="1">
                          <a:latin typeface="Gill Sans MT" panose="020B0502020104020203" pitchFamily="34" charset="77"/>
                        </a:rPr>
                        <a:t>Binutils</a:t>
                      </a:r>
                      <a:r>
                        <a:rPr lang="en-US" sz="1600" dirty="0">
                          <a:latin typeface="Gill Sans MT" panose="020B0502020104020203" pitchFamily="34" charset="77"/>
                        </a:rPr>
                        <a:t>-{2.25, 2.30}, </a:t>
                      </a:r>
                      <a:r>
                        <a:rPr lang="en-US" sz="1600" dirty="0" err="1">
                          <a:latin typeface="Gill Sans MT" panose="020B0502020104020203" pitchFamily="34" charset="77"/>
                        </a:rPr>
                        <a:t>Coreutils</a:t>
                      </a:r>
                      <a:r>
                        <a:rPr lang="en-US" sz="1600" dirty="0">
                          <a:latin typeface="Gill Sans MT" panose="020B0502020104020203" pitchFamily="34" charset="77"/>
                        </a:rPr>
                        <a:t>-{8.21, 8.29}</a:t>
                      </a:r>
                    </a:p>
                  </a:txBody>
                  <a:tcPr/>
                </a:tc>
                <a:tc vMerge="1">
                  <a:txBody>
                    <a:bodyPr/>
                    <a:lstStyle/>
                    <a:p>
                      <a:endParaRPr lang="en-US" sz="1800" dirty="0">
                        <a:latin typeface="Gill Sans MT" panose="020B0502020104020203" pitchFamily="34" charset="77"/>
                      </a:endParaRPr>
                    </a:p>
                  </a:txBody>
                  <a:tcPr/>
                </a:tc>
                <a:tc>
                  <a:txBody>
                    <a:bodyPr/>
                    <a:lstStyle/>
                    <a:p>
                      <a:pPr algn="r"/>
                      <a:r>
                        <a:rPr lang="en-US" sz="1600" dirty="0">
                          <a:latin typeface="Gill Sans MT" panose="020B0502020104020203" pitchFamily="34" charset="77"/>
                        </a:rPr>
                        <a:t>Type-1/2/3</a:t>
                      </a:r>
                    </a:p>
                  </a:txBody>
                  <a:tcPr marR="274320" anchor="ctr"/>
                </a:tc>
                <a:tc>
                  <a:txBody>
                    <a:bodyPr/>
                    <a:lstStyle/>
                    <a:p>
                      <a:pPr algn="r"/>
                      <a:r>
                        <a:rPr lang="en-US" sz="1600" dirty="0">
                          <a:latin typeface="Gill Sans MT" panose="020B0502020104020203" pitchFamily="34" charset="77"/>
                        </a:rPr>
                        <a:t>5,568</a:t>
                      </a:r>
                    </a:p>
                  </a:txBody>
                  <a:tcPr marR="274320" anchor="ctr"/>
                </a:tc>
                <a:tc>
                  <a:txBody>
                    <a:bodyPr/>
                    <a:lstStyle/>
                    <a:p>
                      <a:pPr algn="r"/>
                      <a:r>
                        <a:rPr lang="en-US" sz="1600" dirty="0">
                          <a:latin typeface="Gill Sans MT" panose="020B0502020104020203" pitchFamily="34" charset="77"/>
                        </a:rPr>
                        <a:t>2,648,627</a:t>
                      </a:r>
                    </a:p>
                  </a:txBody>
                  <a:tcPr marR="274320" anchor="ctr"/>
                </a:tc>
                <a:extLst>
                  <a:ext uri="{0D108BD9-81ED-4DB2-BD59-A6C34878D82A}">
                    <a16:rowId xmlns:a16="http://schemas.microsoft.com/office/drawing/2014/main" val="298561219"/>
                  </a:ext>
                </a:extLst>
              </a:tr>
              <a:tr h="370840">
                <a:tc>
                  <a:txBody>
                    <a:bodyPr/>
                    <a:lstStyle/>
                    <a:p>
                      <a:r>
                        <a:rPr lang="en-US" sz="1600" dirty="0">
                          <a:latin typeface="Gill Sans MT" panose="020B0502020104020203" pitchFamily="34" charset="77"/>
                        </a:rPr>
                        <a:t>Total</a:t>
                      </a:r>
                    </a:p>
                  </a:txBody>
                  <a:tcPr anchor="ctr"/>
                </a:tc>
                <a:tc>
                  <a:txBody>
                    <a:bodyPr/>
                    <a:lstStyle/>
                    <a:p>
                      <a:r>
                        <a:rPr lang="en-US" sz="1600" dirty="0">
                          <a:latin typeface="Gill Sans MT" panose="020B0502020104020203" pitchFamily="34" charset="77"/>
                        </a:rPr>
                        <a:t>-</a:t>
                      </a:r>
                    </a:p>
                  </a:txBody>
                  <a:tcPr/>
                </a:tc>
                <a:tc>
                  <a:txBody>
                    <a:bodyPr/>
                    <a:lstStyle/>
                    <a:p>
                      <a:r>
                        <a:rPr lang="en-US" sz="1600" dirty="0">
                          <a:latin typeface="Gill Sans MT" panose="020B0502020104020203" pitchFamily="34" charset="77"/>
                        </a:rPr>
                        <a:t>24</a:t>
                      </a:r>
                    </a:p>
                  </a:txBody>
                  <a:tcPr/>
                </a:tc>
                <a:tc>
                  <a:txBody>
                    <a:bodyPr/>
                    <a:lstStyle/>
                    <a:p>
                      <a:pPr algn="r"/>
                      <a:r>
                        <a:rPr lang="en-US" sz="1600" dirty="0">
                          <a:latin typeface="Gill Sans MT" panose="020B0502020104020203" pitchFamily="34" charset="77"/>
                        </a:rPr>
                        <a:t>Type-1/2/3</a:t>
                      </a:r>
                    </a:p>
                  </a:txBody>
                  <a:tcPr marR="274320"/>
                </a:tc>
                <a:tc>
                  <a:txBody>
                    <a:bodyPr/>
                    <a:lstStyle/>
                    <a:p>
                      <a:pPr algn="r"/>
                      <a:r>
                        <a:rPr lang="en-US" sz="1600" dirty="0">
                          <a:latin typeface="Gill Sans MT" panose="020B0502020104020203" pitchFamily="34" charset="77"/>
                        </a:rPr>
                        <a:t>6,168</a:t>
                      </a:r>
                    </a:p>
                  </a:txBody>
                  <a:tcPr marR="274320"/>
                </a:tc>
                <a:tc>
                  <a:txBody>
                    <a:bodyPr/>
                    <a:lstStyle/>
                    <a:p>
                      <a:pPr algn="r"/>
                      <a:r>
                        <a:rPr lang="en-US" sz="1600" dirty="0">
                          <a:latin typeface="Gill Sans MT" panose="020B0502020104020203" pitchFamily="34" charset="77"/>
                        </a:rPr>
                        <a:t>3,142,468</a:t>
                      </a:r>
                    </a:p>
                  </a:txBody>
                  <a:tcPr marR="274320"/>
                </a:tc>
                <a:extLst>
                  <a:ext uri="{0D108BD9-81ED-4DB2-BD59-A6C34878D82A}">
                    <a16:rowId xmlns:a16="http://schemas.microsoft.com/office/drawing/2014/main" val="3095673819"/>
                  </a:ext>
                </a:extLst>
              </a:tr>
            </a:tbl>
          </a:graphicData>
        </a:graphic>
      </p:graphicFrame>
    </p:spTree>
    <p:custDataLst>
      <p:tags r:id="rId1"/>
    </p:custDataLst>
    <p:extLst>
      <p:ext uri="{BB962C8B-B14F-4D97-AF65-F5344CB8AC3E}">
        <p14:creationId xmlns:p14="http://schemas.microsoft.com/office/powerpoint/2010/main" val="18760948"/>
      </p:ext>
    </p:extLst>
  </p:cSld>
  <p:clrMapOvr>
    <a:masterClrMapping/>
  </p:clrMapOvr>
  <p:transition spd="med" advTm="3404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81F5-085A-0D42-B5DD-7B336C4C204E}"/>
              </a:ext>
            </a:extLst>
          </p:cNvPr>
          <p:cNvSpPr>
            <a:spLocks noGrp="1"/>
          </p:cNvSpPr>
          <p:nvPr>
            <p:ph type="title"/>
          </p:nvPr>
        </p:nvSpPr>
        <p:spPr/>
        <p:txBody>
          <a:bodyPr>
            <a:normAutofit/>
          </a:bodyPr>
          <a:lstStyle/>
          <a:p>
            <a:r>
              <a:rPr lang="en-US" sz="4400" dirty="0"/>
              <a:t>Source-Binary Code Similarity Test</a:t>
            </a:r>
          </a:p>
        </p:txBody>
      </p:sp>
      <p:sp>
        <p:nvSpPr>
          <p:cNvPr id="3" name="Text Placeholder 2">
            <a:extLst>
              <a:ext uri="{FF2B5EF4-FFF2-40B4-BE49-F238E27FC236}">
                <a16:creationId xmlns:a16="http://schemas.microsoft.com/office/drawing/2014/main" id="{99C9EF0F-72A6-324A-8BA5-40F9B0BFA478}"/>
              </a:ext>
            </a:extLst>
          </p:cNvPr>
          <p:cNvSpPr>
            <a:spLocks noGrp="1"/>
          </p:cNvSpPr>
          <p:nvPr>
            <p:ph type="body" idx="1"/>
          </p:nvPr>
        </p:nvSpPr>
        <p:spPr>
          <a:xfrm>
            <a:off x="616072" y="572756"/>
            <a:ext cx="6346628" cy="5757706"/>
          </a:xfrm>
        </p:spPr>
        <p:txBody>
          <a:bodyPr>
            <a:normAutofit/>
          </a:bodyPr>
          <a:lstStyle/>
          <a:p>
            <a:pPr>
              <a:spcBef>
                <a:spcPts val="1100"/>
              </a:spcBef>
            </a:pPr>
            <a:endParaRPr lang="en-US" sz="2400" dirty="0"/>
          </a:p>
          <a:p>
            <a:r>
              <a:rPr lang="en-US" sz="2200" dirty="0"/>
              <a:t>Compilation provenance accuracy:</a:t>
            </a:r>
          </a:p>
          <a:p>
            <a:pPr lvl="1">
              <a:spcBef>
                <a:spcPts val="1100"/>
              </a:spcBef>
            </a:pPr>
            <a:r>
              <a:rPr lang="en-US" sz="2000" dirty="0"/>
              <a:t>82% overall accuracy</a:t>
            </a:r>
          </a:p>
          <a:p>
            <a:pPr lvl="1">
              <a:spcBef>
                <a:spcPts val="1100"/>
              </a:spcBef>
            </a:pPr>
            <a:r>
              <a:rPr lang="en-US" sz="2000" dirty="0"/>
              <a:t>100%, 100% for architecture, compiler family</a:t>
            </a:r>
          </a:p>
          <a:p>
            <a:pPr lvl="1">
              <a:spcBef>
                <a:spcPts val="1100"/>
              </a:spcBef>
            </a:pPr>
            <a:r>
              <a:rPr lang="en-US" sz="2000" dirty="0"/>
              <a:t>96%, 84% for version, and optimization</a:t>
            </a:r>
          </a:p>
          <a:p>
            <a:pPr lvl="1">
              <a:spcBef>
                <a:spcPts val="1100"/>
              </a:spcBef>
            </a:pPr>
            <a:endParaRPr lang="en-US" sz="2400" dirty="0"/>
          </a:p>
          <a:p>
            <a:pPr>
              <a:spcBef>
                <a:spcPts val="1100"/>
              </a:spcBef>
            </a:pPr>
            <a:r>
              <a:rPr lang="en-US" sz="2200" dirty="0"/>
              <a:t>Type-1 similar code:</a:t>
            </a:r>
          </a:p>
          <a:p>
            <a:pPr lvl="1">
              <a:spcBef>
                <a:spcPts val="1100"/>
              </a:spcBef>
            </a:pPr>
            <a:r>
              <a:rPr lang="en-US" sz="2000" dirty="0"/>
              <a:t>E.g., Top-5 hit rate</a:t>
            </a:r>
          </a:p>
          <a:p>
            <a:pPr lvl="2">
              <a:spcBef>
                <a:spcPts val="1100"/>
              </a:spcBef>
            </a:pPr>
            <a:r>
              <a:rPr lang="en-US" sz="2000" dirty="0" err="1"/>
              <a:t>BugGraph</a:t>
            </a:r>
            <a:r>
              <a:rPr lang="en-US" sz="2000" dirty="0"/>
              <a:t>, 93%</a:t>
            </a:r>
          </a:p>
          <a:p>
            <a:pPr lvl="2">
              <a:spcBef>
                <a:spcPts val="1100"/>
              </a:spcBef>
            </a:pPr>
            <a:r>
              <a:rPr lang="en-US" sz="2000" dirty="0"/>
              <a:t>Gemini </a:t>
            </a:r>
            <a:r>
              <a:rPr lang="en-US" sz="2000" i="1" dirty="0"/>
              <a:t>[Xu et al. CCS’17], </a:t>
            </a:r>
            <a:r>
              <a:rPr lang="en-US" sz="2000" dirty="0"/>
              <a:t>77%</a:t>
            </a:r>
          </a:p>
          <a:p>
            <a:pPr lvl="2">
              <a:spcBef>
                <a:spcPts val="1100"/>
              </a:spcBef>
            </a:pPr>
            <a:r>
              <a:rPr lang="en-US" sz="2000" dirty="0"/>
              <a:t>Genius </a:t>
            </a:r>
            <a:r>
              <a:rPr lang="en-US" sz="2000" i="1" dirty="0"/>
              <a:t>[Qian et al. CCS’16], </a:t>
            </a:r>
            <a:r>
              <a:rPr lang="en-US" sz="2000" dirty="0"/>
              <a:t>69%</a:t>
            </a:r>
          </a:p>
          <a:p>
            <a:pPr lvl="2">
              <a:spcBef>
                <a:spcPts val="1100"/>
              </a:spcBef>
            </a:pPr>
            <a:r>
              <a:rPr lang="en-US" sz="2000" dirty="0"/>
              <a:t>BGM </a:t>
            </a:r>
            <a:r>
              <a:rPr lang="en-US" sz="2000" i="1" dirty="0"/>
              <a:t>[Bipartite Graph Matching], </a:t>
            </a:r>
            <a:r>
              <a:rPr lang="en-US" sz="2000" dirty="0"/>
              <a:t>45%</a:t>
            </a:r>
          </a:p>
        </p:txBody>
      </p:sp>
      <p:sp>
        <p:nvSpPr>
          <p:cNvPr id="4" name="Slide Number Placeholder 3">
            <a:extLst>
              <a:ext uri="{FF2B5EF4-FFF2-40B4-BE49-F238E27FC236}">
                <a16:creationId xmlns:a16="http://schemas.microsoft.com/office/drawing/2014/main" id="{C0292679-12A7-B34D-BDEC-6CCC8182684C}"/>
              </a:ext>
            </a:extLst>
          </p:cNvPr>
          <p:cNvSpPr>
            <a:spLocks noGrp="1"/>
          </p:cNvSpPr>
          <p:nvPr>
            <p:ph type="sldNum" sz="quarter" idx="2"/>
          </p:nvPr>
        </p:nvSpPr>
        <p:spPr/>
        <p:txBody>
          <a:bodyPr/>
          <a:lstStyle/>
          <a:p>
            <a:fld id="{86CB4B4D-7CA3-9044-876B-883B54F8677D}" type="slidenum">
              <a:rPr lang="en-US" smtClean="0"/>
              <a:pPr/>
              <a:t>27</a:t>
            </a:fld>
            <a:endParaRPr lang="en-US" dirty="0"/>
          </a:p>
        </p:txBody>
      </p:sp>
      <p:grpSp>
        <p:nvGrpSpPr>
          <p:cNvPr id="29" name="Group 28">
            <a:extLst>
              <a:ext uri="{FF2B5EF4-FFF2-40B4-BE49-F238E27FC236}">
                <a16:creationId xmlns:a16="http://schemas.microsoft.com/office/drawing/2014/main" id="{623F8D4A-026D-8E4B-8772-01083558D007}"/>
              </a:ext>
            </a:extLst>
          </p:cNvPr>
          <p:cNvGrpSpPr/>
          <p:nvPr/>
        </p:nvGrpSpPr>
        <p:grpSpPr>
          <a:xfrm>
            <a:off x="7023240" y="3123611"/>
            <a:ext cx="4170787" cy="3519384"/>
            <a:chOff x="7023240" y="3123611"/>
            <a:chExt cx="4170787" cy="3519384"/>
          </a:xfrm>
        </p:grpSpPr>
        <p:sp>
          <p:nvSpPr>
            <p:cNvPr id="16" name="Rectangle 15">
              <a:extLst>
                <a:ext uri="{FF2B5EF4-FFF2-40B4-BE49-F238E27FC236}">
                  <a16:creationId xmlns:a16="http://schemas.microsoft.com/office/drawing/2014/main" id="{6A5E9C28-2BCC-2B41-84A0-E49D6E6570A6}"/>
                </a:ext>
              </a:extLst>
            </p:cNvPr>
            <p:cNvSpPr/>
            <p:nvPr/>
          </p:nvSpPr>
          <p:spPr>
            <a:xfrm>
              <a:off x="7135873" y="3465149"/>
              <a:ext cx="437051" cy="202439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14" name="TextBox 13">
              <a:extLst>
                <a:ext uri="{FF2B5EF4-FFF2-40B4-BE49-F238E27FC236}">
                  <a16:creationId xmlns:a16="http://schemas.microsoft.com/office/drawing/2014/main" id="{C49C664E-1D6A-F445-AC4B-0584D49BD173}"/>
                </a:ext>
              </a:extLst>
            </p:cNvPr>
            <p:cNvSpPr txBox="1"/>
            <p:nvPr/>
          </p:nvSpPr>
          <p:spPr>
            <a:xfrm>
              <a:off x="7135873" y="3525419"/>
              <a:ext cx="16723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tx1">
                      <a:lumMod val="50000"/>
                    </a:schemeClr>
                  </a:solidFill>
                  <a:effectLst/>
                  <a:uFillTx/>
                  <a:latin typeface="Calibri" panose="020F0502020204030204" pitchFamily="34" charset="0"/>
                  <a:cs typeface="Calibri" panose="020F0502020204030204" pitchFamily="34" charset="0"/>
                  <a:sym typeface="Palatino"/>
                </a:rPr>
                <a:t>Hit rate (%)</a:t>
              </a:r>
            </a:p>
          </p:txBody>
        </p:sp>
        <p:sp>
          <p:nvSpPr>
            <p:cNvPr id="23" name="TextBox 22">
              <a:extLst>
                <a:ext uri="{FF2B5EF4-FFF2-40B4-BE49-F238E27FC236}">
                  <a16:creationId xmlns:a16="http://schemas.microsoft.com/office/drawing/2014/main" id="{AF04BC65-CC71-9144-AAB8-51D35DB371CB}"/>
                </a:ext>
              </a:extLst>
            </p:cNvPr>
            <p:cNvSpPr txBox="1"/>
            <p:nvPr/>
          </p:nvSpPr>
          <p:spPr>
            <a:xfrm>
              <a:off x="7023240" y="3123611"/>
              <a:ext cx="41707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b="1" dirty="0">
                  <a:solidFill>
                    <a:srgbClr val="0432FF"/>
                  </a:solidFill>
                  <a:latin typeface="Calibri" panose="020F0502020204030204" pitchFamily="34" charset="0"/>
                  <a:cs typeface="Calibri" panose="020F0502020204030204" pitchFamily="34" charset="0"/>
                </a:rPr>
                <a:t>Top-k Hit Rate of Type-1 Similar</a:t>
              </a:r>
              <a:endParaRPr kumimoji="0" lang="en-US" sz="2000" b="1" i="0" u="none" strike="noStrike" cap="none" spc="0" normalizeH="0" baseline="0" dirty="0">
                <a:ln>
                  <a:noFill/>
                </a:ln>
                <a:solidFill>
                  <a:srgbClr val="0432FF"/>
                </a:solidFill>
                <a:effectLst/>
                <a:uFillTx/>
                <a:latin typeface="Calibri" panose="020F0502020204030204" pitchFamily="34" charset="0"/>
                <a:cs typeface="Calibri" panose="020F0502020204030204" pitchFamily="34" charset="0"/>
                <a:sym typeface="Palatino"/>
              </a:endParaRPr>
            </a:p>
          </p:txBody>
        </p:sp>
        <p:pic>
          <p:nvPicPr>
            <p:cNvPr id="28" name="Picture 27" descr="Chart&#10;&#10;Description automatically generated">
              <a:extLst>
                <a:ext uri="{FF2B5EF4-FFF2-40B4-BE49-F238E27FC236}">
                  <a16:creationId xmlns:a16="http://schemas.microsoft.com/office/drawing/2014/main" id="{F8668CD7-7F33-4B42-A89A-1188A93F0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472" y="3939170"/>
              <a:ext cx="3379781" cy="2703825"/>
            </a:xfrm>
            <a:prstGeom prst="rect">
              <a:avLst/>
            </a:prstGeom>
          </p:spPr>
        </p:pic>
      </p:grpSp>
    </p:spTree>
    <p:custDataLst>
      <p:tags r:id="rId1"/>
    </p:custDataLst>
    <p:extLst>
      <p:ext uri="{BB962C8B-B14F-4D97-AF65-F5344CB8AC3E}">
        <p14:creationId xmlns:p14="http://schemas.microsoft.com/office/powerpoint/2010/main" val="1815554590"/>
      </p:ext>
    </p:extLst>
  </p:cSld>
  <p:clrMapOvr>
    <a:masterClrMapping/>
  </p:clrMapOvr>
  <p:transition spd="med" advTm="335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dissolve">
                                      <p:cBhvr>
                                        <p:cTn id="13" dur="500"/>
                                        <p:tgtEl>
                                          <p:spTgt spid="3">
                                            <p:txEl>
                                              <p:pRg st="8" end="8"/>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dissolve">
                                      <p:cBhvr>
                                        <p:cTn id="16" dur="500"/>
                                        <p:tgtEl>
                                          <p:spTgt spid="3">
                                            <p:txEl>
                                              <p:pRg st="9" end="9"/>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dissolve">
                                      <p:cBhvr>
                                        <p:cTn id="19" dur="500"/>
                                        <p:tgtEl>
                                          <p:spTgt spid="3">
                                            <p:txEl>
                                              <p:pRg st="10" end="1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dissolve">
                                      <p:cBhvr>
                                        <p:cTn id="22" dur="500"/>
                                        <p:tgtEl>
                                          <p:spTgt spid="3">
                                            <p:txEl>
                                              <p:pRg st="11" end="1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81F5-085A-0D42-B5DD-7B336C4C204E}"/>
              </a:ext>
            </a:extLst>
          </p:cNvPr>
          <p:cNvSpPr>
            <a:spLocks noGrp="1"/>
          </p:cNvSpPr>
          <p:nvPr>
            <p:ph type="title"/>
          </p:nvPr>
        </p:nvSpPr>
        <p:spPr/>
        <p:txBody>
          <a:bodyPr>
            <a:normAutofit/>
          </a:bodyPr>
          <a:lstStyle/>
          <a:p>
            <a:r>
              <a:rPr lang="en-US" sz="4400" dirty="0"/>
              <a:t>Source-Binary Code Similarity Test</a:t>
            </a:r>
          </a:p>
        </p:txBody>
      </p:sp>
      <p:sp>
        <p:nvSpPr>
          <p:cNvPr id="3" name="Text Placeholder 2">
            <a:extLst>
              <a:ext uri="{FF2B5EF4-FFF2-40B4-BE49-F238E27FC236}">
                <a16:creationId xmlns:a16="http://schemas.microsoft.com/office/drawing/2014/main" id="{99C9EF0F-72A6-324A-8BA5-40F9B0BFA478}"/>
              </a:ext>
            </a:extLst>
          </p:cNvPr>
          <p:cNvSpPr>
            <a:spLocks noGrp="1"/>
          </p:cNvSpPr>
          <p:nvPr>
            <p:ph type="body" idx="1"/>
          </p:nvPr>
        </p:nvSpPr>
        <p:spPr>
          <a:xfrm>
            <a:off x="616072" y="984453"/>
            <a:ext cx="5141261" cy="2038131"/>
          </a:xfrm>
        </p:spPr>
        <p:txBody>
          <a:bodyPr>
            <a:normAutofit/>
          </a:bodyPr>
          <a:lstStyle/>
          <a:p>
            <a:pPr>
              <a:spcBef>
                <a:spcPts val="500"/>
              </a:spcBef>
            </a:pPr>
            <a:r>
              <a:rPr lang="en-US" sz="2200" dirty="0"/>
              <a:t>Type-2 Similar Code (top-5 hit rate)</a:t>
            </a:r>
          </a:p>
          <a:p>
            <a:pPr lvl="1">
              <a:spcBef>
                <a:spcPts val="500"/>
              </a:spcBef>
            </a:pPr>
            <a:r>
              <a:rPr lang="en-US" sz="2000" dirty="0" err="1"/>
              <a:t>BugGraph</a:t>
            </a:r>
            <a:r>
              <a:rPr lang="en-US" sz="2000" dirty="0"/>
              <a:t>, 90%</a:t>
            </a:r>
          </a:p>
          <a:p>
            <a:pPr lvl="1">
              <a:spcBef>
                <a:spcPts val="500"/>
              </a:spcBef>
            </a:pPr>
            <a:r>
              <a:rPr lang="en-US" sz="2000" dirty="0"/>
              <a:t>Gemini, 74%</a:t>
            </a:r>
          </a:p>
          <a:p>
            <a:pPr lvl="1">
              <a:spcBef>
                <a:spcPts val="500"/>
              </a:spcBef>
            </a:pPr>
            <a:r>
              <a:rPr lang="en-US" sz="2000" dirty="0"/>
              <a:t>Genius, 54%</a:t>
            </a:r>
          </a:p>
          <a:p>
            <a:pPr lvl="1">
              <a:spcBef>
                <a:spcPts val="500"/>
              </a:spcBef>
            </a:pPr>
            <a:r>
              <a:rPr lang="en-US" sz="2000" dirty="0"/>
              <a:t>BGM, 40%</a:t>
            </a:r>
          </a:p>
        </p:txBody>
      </p:sp>
      <p:sp>
        <p:nvSpPr>
          <p:cNvPr id="4" name="Slide Number Placeholder 3">
            <a:extLst>
              <a:ext uri="{FF2B5EF4-FFF2-40B4-BE49-F238E27FC236}">
                <a16:creationId xmlns:a16="http://schemas.microsoft.com/office/drawing/2014/main" id="{C0292679-12A7-B34D-BDEC-6CCC8182684C}"/>
              </a:ext>
            </a:extLst>
          </p:cNvPr>
          <p:cNvSpPr>
            <a:spLocks noGrp="1"/>
          </p:cNvSpPr>
          <p:nvPr>
            <p:ph type="sldNum" sz="quarter" idx="2"/>
          </p:nvPr>
        </p:nvSpPr>
        <p:spPr/>
        <p:txBody>
          <a:bodyPr/>
          <a:lstStyle/>
          <a:p>
            <a:fld id="{86CB4B4D-7CA3-9044-876B-883B54F8677D}" type="slidenum">
              <a:rPr lang="en-US" smtClean="0"/>
              <a:pPr/>
              <a:t>28</a:t>
            </a:fld>
            <a:endParaRPr lang="en-US" dirty="0"/>
          </a:p>
        </p:txBody>
      </p:sp>
      <p:pic>
        <p:nvPicPr>
          <p:cNvPr id="18" name="Picture 17" descr="Chart&#10;&#10;Description automatically generated">
            <a:extLst>
              <a:ext uri="{FF2B5EF4-FFF2-40B4-BE49-F238E27FC236}">
                <a16:creationId xmlns:a16="http://schemas.microsoft.com/office/drawing/2014/main" id="{8589D56F-EB66-1341-A4CA-D7440EF15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794" y="4071913"/>
            <a:ext cx="3268248" cy="2687905"/>
          </a:xfrm>
          <a:prstGeom prst="rect">
            <a:avLst/>
          </a:prstGeom>
          <a:ln>
            <a:noFill/>
          </a:ln>
        </p:spPr>
      </p:pic>
      <p:sp>
        <p:nvSpPr>
          <p:cNvPr id="21" name="TextBox 20">
            <a:extLst>
              <a:ext uri="{FF2B5EF4-FFF2-40B4-BE49-F238E27FC236}">
                <a16:creationId xmlns:a16="http://schemas.microsoft.com/office/drawing/2014/main" id="{0B8ADBFB-EA3D-4849-926E-FABEF9016128}"/>
              </a:ext>
            </a:extLst>
          </p:cNvPr>
          <p:cNvSpPr txBox="1"/>
          <p:nvPr/>
        </p:nvSpPr>
        <p:spPr>
          <a:xfrm>
            <a:off x="6674684" y="3625986"/>
            <a:ext cx="16723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tx1">
                    <a:lumMod val="50000"/>
                  </a:schemeClr>
                </a:solidFill>
                <a:effectLst/>
                <a:uFillTx/>
                <a:latin typeface="Calibri" panose="020F0502020204030204" pitchFamily="34" charset="0"/>
                <a:cs typeface="Calibri" panose="020F0502020204030204" pitchFamily="34" charset="0"/>
                <a:sym typeface="Palatino"/>
              </a:rPr>
              <a:t>Hit rate (%)</a:t>
            </a:r>
          </a:p>
        </p:txBody>
      </p:sp>
      <p:sp>
        <p:nvSpPr>
          <p:cNvPr id="22" name="TextBox 21">
            <a:extLst>
              <a:ext uri="{FF2B5EF4-FFF2-40B4-BE49-F238E27FC236}">
                <a16:creationId xmlns:a16="http://schemas.microsoft.com/office/drawing/2014/main" id="{B3F9A46D-7774-0E44-AEB4-C8BAFF082029}"/>
              </a:ext>
            </a:extLst>
          </p:cNvPr>
          <p:cNvSpPr txBox="1"/>
          <p:nvPr/>
        </p:nvSpPr>
        <p:spPr>
          <a:xfrm>
            <a:off x="6575351" y="3239024"/>
            <a:ext cx="41707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b="1" dirty="0">
                <a:solidFill>
                  <a:srgbClr val="0432FF"/>
                </a:solidFill>
                <a:latin typeface="Calibri" panose="020F0502020204030204" pitchFamily="34" charset="0"/>
                <a:cs typeface="Calibri" panose="020F0502020204030204" pitchFamily="34" charset="0"/>
              </a:rPr>
              <a:t>Top-k Hit Rate of Type-3 Similar</a:t>
            </a:r>
            <a:endParaRPr kumimoji="0" lang="en-US" sz="2000" b="1" i="0" u="none" strike="noStrike" cap="none" spc="0" normalizeH="0" baseline="0" dirty="0">
              <a:ln>
                <a:noFill/>
              </a:ln>
              <a:solidFill>
                <a:srgbClr val="0432FF"/>
              </a:solidFill>
              <a:effectLst/>
              <a:uFillTx/>
              <a:latin typeface="Calibri" panose="020F0502020204030204" pitchFamily="34" charset="0"/>
              <a:cs typeface="Calibri" panose="020F0502020204030204" pitchFamily="34" charset="0"/>
              <a:sym typeface="Palatino"/>
            </a:endParaRPr>
          </a:p>
        </p:txBody>
      </p:sp>
      <p:grpSp>
        <p:nvGrpSpPr>
          <p:cNvPr id="25" name="Group 24">
            <a:extLst>
              <a:ext uri="{FF2B5EF4-FFF2-40B4-BE49-F238E27FC236}">
                <a16:creationId xmlns:a16="http://schemas.microsoft.com/office/drawing/2014/main" id="{3F713A34-3D39-AE4F-A7A1-D86A93692452}"/>
              </a:ext>
            </a:extLst>
          </p:cNvPr>
          <p:cNvGrpSpPr/>
          <p:nvPr/>
        </p:nvGrpSpPr>
        <p:grpSpPr>
          <a:xfrm>
            <a:off x="693326" y="3264577"/>
            <a:ext cx="4170787" cy="3473344"/>
            <a:chOff x="841032" y="3264577"/>
            <a:chExt cx="4170787" cy="3473344"/>
          </a:xfrm>
        </p:grpSpPr>
        <p:pic>
          <p:nvPicPr>
            <p:cNvPr id="20" name="Picture 19" descr="Chart&#10;&#10;Description automatically generated">
              <a:extLst>
                <a:ext uri="{FF2B5EF4-FFF2-40B4-BE49-F238E27FC236}">
                  <a16:creationId xmlns:a16="http://schemas.microsoft.com/office/drawing/2014/main" id="{61D3FAD0-59A9-FE4F-9AC4-AB3394515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632" y="4154532"/>
              <a:ext cx="3173878" cy="2583389"/>
            </a:xfrm>
            <a:prstGeom prst="rect">
              <a:avLst/>
            </a:prstGeom>
          </p:spPr>
        </p:pic>
        <p:sp>
          <p:nvSpPr>
            <p:cNvPr id="23" name="TextBox 22">
              <a:extLst>
                <a:ext uri="{FF2B5EF4-FFF2-40B4-BE49-F238E27FC236}">
                  <a16:creationId xmlns:a16="http://schemas.microsoft.com/office/drawing/2014/main" id="{71F16C5A-E0FD-2D48-B4F6-AB183B63B4E4}"/>
                </a:ext>
              </a:extLst>
            </p:cNvPr>
            <p:cNvSpPr txBox="1"/>
            <p:nvPr/>
          </p:nvSpPr>
          <p:spPr>
            <a:xfrm>
              <a:off x="948036" y="3685461"/>
              <a:ext cx="16723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tx1">
                      <a:lumMod val="50000"/>
                    </a:schemeClr>
                  </a:solidFill>
                  <a:effectLst/>
                  <a:uFillTx/>
                  <a:latin typeface="Calibri" panose="020F0502020204030204" pitchFamily="34" charset="0"/>
                  <a:cs typeface="Calibri" panose="020F0502020204030204" pitchFamily="34" charset="0"/>
                  <a:sym typeface="Palatino"/>
                </a:rPr>
                <a:t>Hit rate (%)</a:t>
              </a:r>
            </a:p>
          </p:txBody>
        </p:sp>
        <p:sp>
          <p:nvSpPr>
            <p:cNvPr id="24" name="TextBox 23">
              <a:extLst>
                <a:ext uri="{FF2B5EF4-FFF2-40B4-BE49-F238E27FC236}">
                  <a16:creationId xmlns:a16="http://schemas.microsoft.com/office/drawing/2014/main" id="{9BC3814A-5556-8347-B864-651E1FC157E3}"/>
                </a:ext>
              </a:extLst>
            </p:cNvPr>
            <p:cNvSpPr txBox="1"/>
            <p:nvPr/>
          </p:nvSpPr>
          <p:spPr>
            <a:xfrm>
              <a:off x="841032" y="3264577"/>
              <a:ext cx="41707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b="1" dirty="0">
                  <a:solidFill>
                    <a:srgbClr val="0432FF"/>
                  </a:solidFill>
                  <a:latin typeface="Calibri" panose="020F0502020204030204" pitchFamily="34" charset="0"/>
                  <a:cs typeface="Calibri" panose="020F0502020204030204" pitchFamily="34" charset="0"/>
                </a:rPr>
                <a:t>Top-k Hit Rate of Type-2 Similar</a:t>
              </a:r>
              <a:endParaRPr kumimoji="0" lang="en-US" sz="2000" b="1" i="0" u="none" strike="noStrike" cap="none" spc="0" normalizeH="0" baseline="0" dirty="0">
                <a:ln>
                  <a:noFill/>
                </a:ln>
                <a:solidFill>
                  <a:srgbClr val="0432FF"/>
                </a:solidFill>
                <a:effectLst/>
                <a:uFillTx/>
                <a:latin typeface="Calibri" panose="020F0502020204030204" pitchFamily="34" charset="0"/>
                <a:cs typeface="Calibri" panose="020F0502020204030204" pitchFamily="34" charset="0"/>
                <a:sym typeface="Palatino"/>
              </a:endParaRPr>
            </a:p>
          </p:txBody>
        </p:sp>
      </p:grpSp>
      <p:sp>
        <p:nvSpPr>
          <p:cNvPr id="27" name="Text Placeholder 2">
            <a:extLst>
              <a:ext uri="{FF2B5EF4-FFF2-40B4-BE49-F238E27FC236}">
                <a16:creationId xmlns:a16="http://schemas.microsoft.com/office/drawing/2014/main" id="{D7F3B32F-6976-6346-A746-A9C709C51184}"/>
              </a:ext>
            </a:extLst>
          </p:cNvPr>
          <p:cNvSpPr txBox="1">
            <a:spLocks/>
          </p:cNvSpPr>
          <p:nvPr/>
        </p:nvSpPr>
        <p:spPr>
          <a:xfrm>
            <a:off x="6674684" y="984453"/>
            <a:ext cx="5141261" cy="20381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spcBef>
                <a:spcPts val="500"/>
              </a:spcBef>
            </a:pPr>
            <a:r>
              <a:rPr lang="en-US" sz="2200" dirty="0"/>
              <a:t>Type-3 Similar Code (top-5 hit rate)</a:t>
            </a:r>
          </a:p>
          <a:p>
            <a:pPr lvl="1" hangingPunct="1">
              <a:spcBef>
                <a:spcPts val="500"/>
              </a:spcBef>
            </a:pPr>
            <a:r>
              <a:rPr lang="en-US" sz="2000" dirty="0" err="1"/>
              <a:t>BugGraph</a:t>
            </a:r>
            <a:r>
              <a:rPr lang="en-US" sz="2000" dirty="0"/>
              <a:t>, 75</a:t>
            </a:r>
            <a:r>
              <a:rPr lang="en-US" sz="2000" i="1" dirty="0"/>
              <a:t>%</a:t>
            </a:r>
            <a:endParaRPr lang="en-US" sz="2000" dirty="0"/>
          </a:p>
          <a:p>
            <a:pPr lvl="1" hangingPunct="1">
              <a:spcBef>
                <a:spcPts val="500"/>
              </a:spcBef>
            </a:pPr>
            <a:r>
              <a:rPr lang="en-US" sz="2000" dirty="0"/>
              <a:t>Gemini, 51%</a:t>
            </a:r>
          </a:p>
          <a:p>
            <a:pPr lvl="1" hangingPunct="1">
              <a:spcBef>
                <a:spcPts val="500"/>
              </a:spcBef>
            </a:pPr>
            <a:r>
              <a:rPr lang="en-US" sz="2000" dirty="0"/>
              <a:t>Genius, 41%</a:t>
            </a:r>
          </a:p>
          <a:p>
            <a:pPr lvl="1" hangingPunct="1">
              <a:spcBef>
                <a:spcPts val="500"/>
              </a:spcBef>
            </a:pPr>
            <a:r>
              <a:rPr lang="en-US" sz="2000" dirty="0"/>
              <a:t>BGM, 31%</a:t>
            </a:r>
          </a:p>
        </p:txBody>
      </p:sp>
    </p:spTree>
    <p:custDataLst>
      <p:tags r:id="rId1"/>
    </p:custDataLst>
    <p:extLst>
      <p:ext uri="{BB962C8B-B14F-4D97-AF65-F5344CB8AC3E}">
        <p14:creationId xmlns:p14="http://schemas.microsoft.com/office/powerpoint/2010/main" val="3948585204"/>
      </p:ext>
    </p:extLst>
  </p:cSld>
  <p:clrMapOvr>
    <a:masterClrMapping/>
  </p:clrMapOvr>
  <p:transition spd="med" advTm="176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9A53-DE36-4645-BDC9-2D979DFBB803}"/>
              </a:ext>
            </a:extLst>
          </p:cNvPr>
          <p:cNvSpPr>
            <a:spLocks noGrp="1"/>
          </p:cNvSpPr>
          <p:nvPr>
            <p:ph type="title"/>
          </p:nvPr>
        </p:nvSpPr>
        <p:spPr/>
        <p:txBody>
          <a:bodyPr>
            <a:normAutofit/>
          </a:bodyPr>
          <a:lstStyle/>
          <a:p>
            <a:r>
              <a:rPr lang="en-US" sz="4400" dirty="0"/>
              <a:t>Detecting Vulnerabilities from Firmware </a:t>
            </a:r>
          </a:p>
        </p:txBody>
      </p:sp>
      <p:sp>
        <p:nvSpPr>
          <p:cNvPr id="3" name="Text Placeholder 2">
            <a:extLst>
              <a:ext uri="{FF2B5EF4-FFF2-40B4-BE49-F238E27FC236}">
                <a16:creationId xmlns:a16="http://schemas.microsoft.com/office/drawing/2014/main" id="{DB3D250B-BF84-7C40-8BFD-A107E7DA482A}"/>
              </a:ext>
            </a:extLst>
          </p:cNvPr>
          <p:cNvSpPr>
            <a:spLocks noGrp="1"/>
          </p:cNvSpPr>
          <p:nvPr>
            <p:ph type="body" idx="1"/>
          </p:nvPr>
        </p:nvSpPr>
        <p:spPr>
          <a:xfrm>
            <a:off x="616071" y="1078993"/>
            <a:ext cx="11894127" cy="2106334"/>
          </a:xfrm>
        </p:spPr>
        <p:txBody>
          <a:bodyPr>
            <a:normAutofit fontScale="92500" lnSpcReduction="20000"/>
          </a:bodyPr>
          <a:lstStyle/>
          <a:p>
            <a:pPr>
              <a:spcBef>
                <a:spcPts val="1100"/>
              </a:spcBef>
            </a:pPr>
            <a:r>
              <a:rPr lang="en-US" sz="2400" dirty="0"/>
              <a:t>Tested firmware</a:t>
            </a:r>
            <a:r>
              <a:rPr lang="en-US" dirty="0"/>
              <a:t>: </a:t>
            </a:r>
            <a:r>
              <a:rPr lang="en-US" sz="2200" dirty="0"/>
              <a:t>ArcherC9, AD7200, TouchP5, ArcherC2600, ArcherC5200, and ArcherC5400 </a:t>
            </a:r>
            <a:endParaRPr lang="en-US" dirty="0"/>
          </a:p>
          <a:p>
            <a:pPr>
              <a:spcBef>
                <a:spcPts val="1100"/>
              </a:spcBef>
            </a:pPr>
            <a:r>
              <a:rPr lang="en-US" sz="2400" dirty="0"/>
              <a:t>Vulnerability database</a:t>
            </a:r>
            <a:r>
              <a:rPr lang="en-US" dirty="0"/>
              <a:t>: </a:t>
            </a:r>
            <a:r>
              <a:rPr lang="en-US" sz="2200" dirty="0"/>
              <a:t>218 known vulnerable code</a:t>
            </a:r>
          </a:p>
          <a:p>
            <a:pPr>
              <a:spcBef>
                <a:spcPts val="1100"/>
              </a:spcBef>
            </a:pPr>
            <a:r>
              <a:rPr lang="en-US" sz="2400" dirty="0"/>
              <a:t>Findings</a:t>
            </a:r>
            <a:r>
              <a:rPr lang="en-US" dirty="0"/>
              <a:t>:</a:t>
            </a:r>
          </a:p>
          <a:p>
            <a:pPr lvl="1">
              <a:spcBef>
                <a:spcPts val="1100"/>
              </a:spcBef>
            </a:pPr>
            <a:r>
              <a:rPr lang="en-US" sz="2200" dirty="0"/>
              <a:t>Identified </a:t>
            </a:r>
            <a:r>
              <a:rPr lang="en-US" sz="2200" i="1" dirty="0">
                <a:solidFill>
                  <a:srgbClr val="FF0000"/>
                </a:solidFill>
              </a:rPr>
              <a:t>140</a:t>
            </a:r>
            <a:r>
              <a:rPr lang="en-US" sz="2200" dirty="0"/>
              <a:t> vulnerable code from 42 unique CVEs.</a:t>
            </a:r>
          </a:p>
          <a:p>
            <a:pPr lvl="1">
              <a:spcBef>
                <a:spcPts val="1100"/>
              </a:spcBef>
            </a:pPr>
            <a:r>
              <a:rPr lang="en-US" sz="2200" dirty="0"/>
              <a:t>Old vulnerabilities still exist. </a:t>
            </a:r>
          </a:p>
        </p:txBody>
      </p:sp>
      <p:sp>
        <p:nvSpPr>
          <p:cNvPr id="5" name="Rectangle 4">
            <a:extLst>
              <a:ext uri="{FF2B5EF4-FFF2-40B4-BE49-F238E27FC236}">
                <a16:creationId xmlns:a16="http://schemas.microsoft.com/office/drawing/2014/main" id="{02556851-749D-094E-8842-E67866097C72}"/>
              </a:ext>
            </a:extLst>
          </p:cNvPr>
          <p:cNvSpPr/>
          <p:nvPr/>
        </p:nvSpPr>
        <p:spPr>
          <a:xfrm>
            <a:off x="8140039" y="6384102"/>
            <a:ext cx="3265714" cy="327302"/>
          </a:xfrm>
          <a:prstGeom prst="rect">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
        <p:nvSpPr>
          <p:cNvPr id="7" name="Slide Number Placeholder 4">
            <a:extLst>
              <a:ext uri="{FF2B5EF4-FFF2-40B4-BE49-F238E27FC236}">
                <a16:creationId xmlns:a16="http://schemas.microsoft.com/office/drawing/2014/main" id="{1AC4D3B2-FD4C-8B4D-9507-22316E0BC0CE}"/>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29</a:t>
            </a:fld>
            <a:endParaRPr lang="en-US" dirty="0"/>
          </a:p>
        </p:txBody>
      </p:sp>
      <p:graphicFrame>
        <p:nvGraphicFramePr>
          <p:cNvPr id="4" name="Table 7">
            <a:extLst>
              <a:ext uri="{FF2B5EF4-FFF2-40B4-BE49-F238E27FC236}">
                <a16:creationId xmlns:a16="http://schemas.microsoft.com/office/drawing/2014/main" id="{977F7386-1D77-6D41-8F48-A9AAA1C9E469}"/>
              </a:ext>
            </a:extLst>
          </p:cNvPr>
          <p:cNvGraphicFramePr>
            <a:graphicFrameLocks noGrp="1"/>
          </p:cNvGraphicFramePr>
          <p:nvPr/>
        </p:nvGraphicFramePr>
        <p:xfrm>
          <a:off x="616071" y="3312391"/>
          <a:ext cx="11099682" cy="3336211"/>
        </p:xfrm>
        <a:graphic>
          <a:graphicData uri="http://schemas.openxmlformats.org/drawingml/2006/table">
            <a:tbl>
              <a:tblPr firstRow="1" bandRow="1">
                <a:tableStyleId>{CF821DB8-F4EB-4A41-A1BA-3FCAFE7338EE}</a:tableStyleId>
              </a:tblPr>
              <a:tblGrid>
                <a:gridCol w="1051364">
                  <a:extLst>
                    <a:ext uri="{9D8B030D-6E8A-4147-A177-3AD203B41FA5}">
                      <a16:colId xmlns:a16="http://schemas.microsoft.com/office/drawing/2014/main" val="4054748671"/>
                    </a:ext>
                  </a:extLst>
                </a:gridCol>
                <a:gridCol w="1010836">
                  <a:extLst>
                    <a:ext uri="{9D8B030D-6E8A-4147-A177-3AD203B41FA5}">
                      <a16:colId xmlns:a16="http://schemas.microsoft.com/office/drawing/2014/main" val="295670684"/>
                    </a:ext>
                  </a:extLst>
                </a:gridCol>
                <a:gridCol w="1637694">
                  <a:extLst>
                    <a:ext uri="{9D8B030D-6E8A-4147-A177-3AD203B41FA5}">
                      <a16:colId xmlns:a16="http://schemas.microsoft.com/office/drawing/2014/main" val="4212404292"/>
                    </a:ext>
                  </a:extLst>
                </a:gridCol>
                <a:gridCol w="1072464">
                  <a:extLst>
                    <a:ext uri="{9D8B030D-6E8A-4147-A177-3AD203B41FA5}">
                      <a16:colId xmlns:a16="http://schemas.microsoft.com/office/drawing/2014/main" val="1999103749"/>
                    </a:ext>
                  </a:extLst>
                </a:gridCol>
                <a:gridCol w="881742">
                  <a:extLst>
                    <a:ext uri="{9D8B030D-6E8A-4147-A177-3AD203B41FA5}">
                      <a16:colId xmlns:a16="http://schemas.microsoft.com/office/drawing/2014/main" val="652117529"/>
                    </a:ext>
                  </a:extLst>
                </a:gridCol>
                <a:gridCol w="1745688">
                  <a:extLst>
                    <a:ext uri="{9D8B030D-6E8A-4147-A177-3AD203B41FA5}">
                      <a16:colId xmlns:a16="http://schemas.microsoft.com/office/drawing/2014/main" val="2786200924"/>
                    </a:ext>
                  </a:extLst>
                </a:gridCol>
                <a:gridCol w="975741">
                  <a:extLst>
                    <a:ext uri="{9D8B030D-6E8A-4147-A177-3AD203B41FA5}">
                      <a16:colId xmlns:a16="http://schemas.microsoft.com/office/drawing/2014/main" val="788662703"/>
                    </a:ext>
                  </a:extLst>
                </a:gridCol>
                <a:gridCol w="892629">
                  <a:extLst>
                    <a:ext uri="{9D8B030D-6E8A-4147-A177-3AD203B41FA5}">
                      <a16:colId xmlns:a16="http://schemas.microsoft.com/office/drawing/2014/main" val="1353273436"/>
                    </a:ext>
                  </a:extLst>
                </a:gridCol>
                <a:gridCol w="1831524">
                  <a:extLst>
                    <a:ext uri="{9D8B030D-6E8A-4147-A177-3AD203B41FA5}">
                      <a16:colId xmlns:a16="http://schemas.microsoft.com/office/drawing/2014/main" val="3896926703"/>
                    </a:ext>
                  </a:extLst>
                </a:gridCol>
              </a:tblGrid>
              <a:tr h="345559">
                <a:tc>
                  <a:txBody>
                    <a:bodyPr/>
                    <a:lstStyle/>
                    <a:p>
                      <a:pPr algn="ctr"/>
                      <a:r>
                        <a:rPr lang="en-US" dirty="0">
                          <a:latin typeface="Gill Sans MT" panose="020B0502020104020203" pitchFamily="34" charset="77"/>
                        </a:rPr>
                        <a:t>CVE</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r"/>
                      <a:r>
                        <a:rPr lang="en-US" dirty="0">
                          <a:latin typeface="Gill Sans MT" panose="020B0502020104020203" pitchFamily="34" charset="77"/>
                        </a:rPr>
                        <a:t># Appear</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l"/>
                      <a:r>
                        <a:rPr lang="en-US" dirty="0">
                          <a:latin typeface="Gill Sans MT" panose="020B0502020104020203" pitchFamily="34" charset="77"/>
                        </a:rPr>
                        <a:t>Vulnerability type</a:t>
                      </a:r>
                    </a:p>
                  </a:txBody>
                  <a:tcPr>
                    <a:lnL w="12700" cap="flat">
                      <a:noFill/>
                      <a:miter lim="400000"/>
                    </a:lnL>
                    <a:lnR w="12700" cap="flat" cmpd="sng" algn="ctr">
                      <a:solidFill>
                        <a:schemeClr val="tx1"/>
                      </a:solidFill>
                      <a:prstDash val="solid"/>
                      <a:round/>
                      <a:headEnd type="none" w="med" len="med"/>
                      <a:tailEnd type="none" w="med" len="med"/>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ctr"/>
                      <a:r>
                        <a:rPr lang="en-US" dirty="0">
                          <a:latin typeface="Gill Sans MT" panose="020B0502020104020203" pitchFamily="34" charset="77"/>
                        </a:rPr>
                        <a:t>CVE</a:t>
                      </a:r>
                    </a:p>
                  </a:txBody>
                  <a:tcPr>
                    <a:lnL w="12700" cap="flat" cmpd="sng" algn="ctr">
                      <a:solidFill>
                        <a:schemeClr val="tx1"/>
                      </a:solidFill>
                      <a:prstDash val="solid"/>
                      <a:round/>
                      <a:headEnd type="none" w="med" len="med"/>
                      <a:tailEnd type="none" w="med" len="med"/>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r"/>
                      <a:r>
                        <a:rPr lang="en-US" dirty="0">
                          <a:latin typeface="Gill Sans MT" panose="020B0502020104020203" pitchFamily="34" charset="77"/>
                        </a:rPr>
                        <a:t># Appear</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l"/>
                      <a:r>
                        <a:rPr lang="en-US" dirty="0">
                          <a:latin typeface="Gill Sans MT" panose="020B0502020104020203" pitchFamily="34" charset="77"/>
                        </a:rPr>
                        <a:t>Vulnerability type</a:t>
                      </a:r>
                    </a:p>
                  </a:txBody>
                  <a:tcPr>
                    <a:lnL w="12700" cap="flat">
                      <a:noFill/>
                      <a:miter lim="400000"/>
                    </a:lnL>
                    <a:lnR w="12700" cap="flat" cmpd="sng" algn="ctr">
                      <a:solidFill>
                        <a:schemeClr val="tx1"/>
                      </a:solidFill>
                      <a:prstDash val="solid"/>
                      <a:round/>
                      <a:headEnd type="none" w="med" len="med"/>
                      <a:tailEnd type="none" w="med" len="med"/>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ctr"/>
                      <a:r>
                        <a:rPr lang="en-US" dirty="0">
                          <a:latin typeface="Gill Sans MT" panose="020B0502020104020203" pitchFamily="34" charset="77"/>
                        </a:rPr>
                        <a:t>CVE</a:t>
                      </a:r>
                    </a:p>
                  </a:txBody>
                  <a:tcPr>
                    <a:lnL w="12700" cap="flat" cmpd="sng" algn="ctr">
                      <a:solidFill>
                        <a:schemeClr val="tx1"/>
                      </a:solidFill>
                      <a:prstDash val="solid"/>
                      <a:round/>
                      <a:headEnd type="none" w="med" len="med"/>
                      <a:tailEnd type="none" w="med" len="med"/>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ctr"/>
                      <a:r>
                        <a:rPr lang="en-US" dirty="0">
                          <a:latin typeface="Gill Sans MT" panose="020B0502020104020203" pitchFamily="34" charset="77"/>
                        </a:rPr>
                        <a:t># Appear</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tc>
                  <a:txBody>
                    <a:bodyPr/>
                    <a:lstStyle/>
                    <a:p>
                      <a:pPr algn="l"/>
                      <a:r>
                        <a:rPr lang="en-US" dirty="0">
                          <a:latin typeface="Gill Sans MT" panose="020B0502020104020203" pitchFamily="34" charset="77"/>
                        </a:rPr>
                        <a:t>Vulnerability type</a:t>
                      </a:r>
                    </a:p>
                  </a:txBody>
                  <a:tcPr>
                    <a:lnL w="12700" cap="flat">
                      <a:noFill/>
                      <a:miter lim="400000"/>
                    </a:lnL>
                    <a:lnR w="12700" cap="flat">
                      <a:noFill/>
                      <a:miter lim="400000"/>
                    </a:lnR>
                    <a:lnT w="12700" cap="flat">
                      <a:noFill/>
                      <a:miter lim="400000"/>
                    </a:lnT>
                    <a:lnB w="12700" cap="flat">
                      <a:noFill/>
                      <a:miter lim="400000"/>
                    </a:lnB>
                    <a:lnTlToBr w="12700" cmpd="sng">
                      <a:noFill/>
                      <a:prstDash val="solid"/>
                    </a:lnTlToBr>
                    <a:lnBlToTr w="12700" cmpd="sng">
                      <a:noFill/>
                      <a:prstDash val="solid"/>
                    </a:lnBlToTr>
                  </a:tcPr>
                </a:tc>
                <a:extLst>
                  <a:ext uri="{0D108BD9-81ED-4DB2-BD59-A6C34878D82A}">
                    <a16:rowId xmlns:a16="http://schemas.microsoft.com/office/drawing/2014/main" val="4005430949"/>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2016-6303</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write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2016-0702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side-channel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2015-0206</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820112730"/>
                  </a:ext>
                </a:extLst>
              </a:tr>
              <a:tr h="213618">
                <a:tc>
                  <a:txBody>
                    <a:bodyPr/>
                    <a:lstStyle/>
                    <a:p>
                      <a:pPr algn="ctr" fontAlgn="b"/>
                      <a:r>
                        <a:rPr lang="en-US" sz="1200" b="0" i="0" u="none" strike="noStrike">
                          <a:solidFill>
                            <a:srgbClr val="000000"/>
                          </a:solidFill>
                          <a:effectLst/>
                          <a:latin typeface="Calibri" panose="020F0502020204030204" pitchFamily="34" charset="0"/>
                        </a:rPr>
                        <a:t>2016-6302</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2016-0701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Miss required crypto</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2015-0205</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Allows remote access</a:t>
                      </a:r>
                    </a:p>
                  </a:txBody>
                  <a:tcPr marL="9525" marR="9525" marT="9525" marB="0" anchor="b">
                    <a:lnL w="12700" cap="flat">
                      <a:noFill/>
                      <a:prstDash val="solid"/>
                      <a:miter lim="400000"/>
                    </a:lnL>
                    <a:lnR w="12700" cap="flat">
                      <a:noFill/>
                      <a:prstDash val="solid"/>
                      <a:miter lim="400000"/>
                    </a:lnR>
                    <a:lnT w="12700" cap="flat">
                      <a:noFill/>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131809559"/>
                  </a:ext>
                </a:extLst>
              </a:tr>
              <a:tr h="213618">
                <a:tc>
                  <a:txBody>
                    <a:bodyPr/>
                    <a:lstStyle/>
                    <a:p>
                      <a:pPr algn="ctr" fontAlgn="b"/>
                      <a:r>
                        <a:rPr lang="en-US" sz="1200" b="0" i="0" u="none" strike="noStrike">
                          <a:solidFill>
                            <a:srgbClr val="000000"/>
                          </a:solidFill>
                          <a:effectLst/>
                          <a:latin typeface="Calibri" panose="020F0502020204030204" pitchFamily="34" charset="0"/>
                        </a:rPr>
                        <a:t>2016-2842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write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2015-3197</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Man-in-the-middle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2015-0204</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Downgrade attacks</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3219600066"/>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2016-2182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write </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2015-1794</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segmentation fault</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2014-8176</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DoS overflow</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953031035"/>
                  </a:ext>
                </a:extLst>
              </a:tr>
              <a:tr h="213618">
                <a:tc>
                  <a:txBody>
                    <a:bodyPr/>
                    <a:lstStyle/>
                    <a:p>
                      <a:pPr algn="ctr" fontAlgn="b"/>
                      <a:r>
                        <a:rPr lang="en-US" sz="1200" b="0" i="0" u="none" strike="noStrike">
                          <a:solidFill>
                            <a:srgbClr val="000000"/>
                          </a:solidFill>
                          <a:effectLst/>
                          <a:latin typeface="Calibri" panose="020F0502020204030204" pitchFamily="34" charset="0"/>
                        </a:rPr>
                        <a:t>2016-2180</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Allows DoS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2014-5139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774029580"/>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2016-2178</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Side-channel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Double free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2014-3572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Downgrade attacks</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52222076"/>
                  </a:ext>
                </a:extLst>
              </a:tr>
              <a:tr h="213618">
                <a:tc>
                  <a:txBody>
                    <a:bodyPr/>
                    <a:lstStyle/>
                    <a:p>
                      <a:pPr algn="ctr" fontAlgn="b"/>
                      <a:r>
                        <a:rPr lang="en-US" sz="1200" b="0" i="0" u="none" strike="noStrike">
                          <a:solidFill>
                            <a:srgbClr val="000000"/>
                          </a:solidFill>
                          <a:effectLst/>
                          <a:latin typeface="Calibri" panose="020F0502020204030204" pitchFamily="34" charset="0"/>
                        </a:rPr>
                        <a:t>2016-2176</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buffer over-read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2015-1790</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2014-3567</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794859966"/>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2016-2109</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memory consumption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2015-1789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2014-3511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Man-in-the-middle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3227820384"/>
                  </a:ext>
                </a:extLst>
              </a:tr>
              <a:tr h="213618">
                <a:tc>
                  <a:txBody>
                    <a:bodyPr/>
                    <a:lstStyle/>
                    <a:p>
                      <a:pPr algn="ctr" fontAlgn="b"/>
                      <a:r>
                        <a:rPr lang="en-US" sz="1200" b="0" i="0" u="none" strike="noStrike">
                          <a:solidFill>
                            <a:srgbClr val="000000"/>
                          </a:solidFill>
                          <a:effectLst/>
                          <a:latin typeface="Calibri" panose="020F0502020204030204" pitchFamily="34" charset="0"/>
                        </a:rPr>
                        <a:t>2016-2105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heap memory corruption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2015-1788 </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2014-3508</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information leakage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3914026595"/>
                  </a:ext>
                </a:extLst>
              </a:tr>
              <a:tr h="213618">
                <a:tc>
                  <a:txBody>
                    <a:bodyPr/>
                    <a:lstStyle/>
                    <a:p>
                      <a:pPr algn="ctr" fontAlgn="b"/>
                      <a:r>
                        <a:rPr lang="en-US" sz="1200" b="0" i="0" u="none" strike="noStrike">
                          <a:solidFill>
                            <a:srgbClr val="000000"/>
                          </a:solidFill>
                          <a:effectLst/>
                          <a:latin typeface="Calibri" panose="020F0502020204030204" pitchFamily="34" charset="0"/>
                        </a:rPr>
                        <a:t>2016-0799</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Out-of-bounds read</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2015-0292</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Integer underflow</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2014-3470</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675190743"/>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2016-0797</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Integer overflow</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2015-0288</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2014-0221</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Allow DoS attack</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463037204"/>
                  </a:ext>
                </a:extLst>
              </a:tr>
              <a:tr h="213618">
                <a:tc>
                  <a:txBody>
                    <a:bodyPr/>
                    <a:lstStyle/>
                    <a:p>
                      <a:pPr algn="ctr" fontAlgn="b"/>
                      <a:r>
                        <a:rPr lang="en-US" sz="1200" b="0" i="0" u="none" strike="noStrike">
                          <a:solidFill>
                            <a:srgbClr val="000000"/>
                          </a:solidFill>
                          <a:effectLst/>
                          <a:latin typeface="Calibri" panose="020F0502020204030204" pitchFamily="34" charset="0"/>
                        </a:rPr>
                        <a:t>2016-0705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Double free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2015-0287</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invalid write operation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2014-0198</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NULL pointer dereference</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2293181265"/>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2016-0704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Information leakage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2015-0286</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invalid read operation</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2014-0195</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Buffer overflow</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1644135499"/>
                  </a:ext>
                </a:extLst>
              </a:tr>
              <a:tr h="213618">
                <a:tc>
                  <a:txBody>
                    <a:bodyPr/>
                    <a:lstStyle/>
                    <a:p>
                      <a:pPr algn="ctr" fontAlgn="b"/>
                      <a:r>
                        <a:rPr lang="en-US" sz="1200" b="0" i="0" u="none" strike="noStrike" dirty="0">
                          <a:solidFill>
                            <a:srgbClr val="000000"/>
                          </a:solidFill>
                          <a:effectLst/>
                          <a:latin typeface="Calibri" panose="020F0502020204030204" pitchFamily="34" charset="0"/>
                        </a:rPr>
                        <a:t>2016-0703</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Man-in-the-middle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2015-0209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Use-after-free</a:t>
                      </a:r>
                    </a:p>
                  </a:txBody>
                  <a:tcPr marL="9525" marR="9525" marT="9525" marB="0" anchor="b">
                    <a:lnL w="12700" cap="flat">
                      <a:noFill/>
                      <a:prstDash val="solid"/>
                      <a:miter lim="400000"/>
                    </a:lnL>
                    <a:lnR w="12700" cap="flat" cmpd="sng" algn="ctr">
                      <a:solidFill>
                        <a:schemeClr val="tx1"/>
                      </a:solidFill>
                      <a:prstDash val="solid"/>
                      <a:round/>
                      <a:headEnd type="none" w="med" len="med"/>
                      <a:tailEnd type="none" w="med" len="med"/>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2013-6449</a:t>
                      </a:r>
                    </a:p>
                  </a:txBody>
                  <a:tcPr marL="9525" marR="9525" marT="9525" marB="0" anchor="b">
                    <a:lnL w="12700" cap="flat" cmpd="sng" algn="ctr">
                      <a:solidFill>
                        <a:schemeClr val="tx1"/>
                      </a:solidFill>
                      <a:prstDash val="solid"/>
                      <a:round/>
                      <a:headEnd type="none" w="med" len="med"/>
                      <a:tailEnd type="none" w="med" len="med"/>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tc>
                  <a:txBody>
                    <a:bodyPr/>
                    <a:lstStyle/>
                    <a:p>
                      <a:pPr algn="l" fontAlgn="b"/>
                      <a:r>
                        <a:rPr lang="en-US" sz="1200" b="0" i="0" u="none" strike="noStrike" dirty="0">
                          <a:solidFill>
                            <a:srgbClr val="000000"/>
                          </a:solidFill>
                          <a:effectLst/>
                          <a:latin typeface="Calibri" panose="020F0502020204030204" pitchFamily="34" charset="0"/>
                        </a:rPr>
                        <a:t>Daemon crash</a:t>
                      </a:r>
                    </a:p>
                  </a:txBody>
                  <a:tcPr marL="9525" marR="9525" marT="9525" marB="0" anchor="b">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tcPr>
                </a:tc>
                <a:extLst>
                  <a:ext uri="{0D108BD9-81ED-4DB2-BD59-A6C34878D82A}">
                    <a16:rowId xmlns:a16="http://schemas.microsoft.com/office/drawing/2014/main" val="4131119749"/>
                  </a:ext>
                </a:extLst>
              </a:tr>
            </a:tbl>
          </a:graphicData>
        </a:graphic>
      </p:graphicFrame>
    </p:spTree>
    <p:custDataLst>
      <p:tags r:id="rId1"/>
    </p:custDataLst>
    <p:extLst>
      <p:ext uri="{BB962C8B-B14F-4D97-AF65-F5344CB8AC3E}">
        <p14:creationId xmlns:p14="http://schemas.microsoft.com/office/powerpoint/2010/main" val="457398787"/>
      </p:ext>
    </p:extLst>
  </p:cSld>
  <p:clrMapOvr>
    <a:masterClrMapping/>
  </p:clrMapOvr>
  <p:transition spd="med" advTm="327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hangingPunct="1">
              <a:buClr>
                <a:srgbClr val="000000"/>
              </a:buClr>
            </a:pPr>
            <a:fld id="{00000000-1234-1234-1234-123412341234}" type="slidenum">
              <a:rPr lang="en">
                <a:solidFill>
                  <a:srgbClr val="595959"/>
                </a:solidFill>
                <a:latin typeface="Arial"/>
                <a:cs typeface="Arial"/>
                <a:sym typeface="Arial"/>
              </a:rPr>
              <a:pPr defTabSz="1219170" hangingPunct="1">
                <a:buClr>
                  <a:srgbClr val="000000"/>
                </a:buClr>
              </a:pPr>
              <a:t>3</a:t>
            </a:fld>
            <a:endParaRPr>
              <a:solidFill>
                <a:srgbClr val="595959"/>
              </a:solidFill>
              <a:latin typeface="Arial"/>
              <a:cs typeface="Arial"/>
              <a:sym typeface="Arial"/>
            </a:endParaRPr>
          </a:p>
        </p:txBody>
      </p:sp>
      <p:sp>
        <p:nvSpPr>
          <p:cNvPr id="9" name="Title 1">
            <a:extLst>
              <a:ext uri="{FF2B5EF4-FFF2-40B4-BE49-F238E27FC236}">
                <a16:creationId xmlns:a16="http://schemas.microsoft.com/office/drawing/2014/main" id="{3A4DFC39-6273-084B-81B5-78A48DBF4373}"/>
              </a:ext>
            </a:extLst>
          </p:cNvPr>
          <p:cNvSpPr txBox="1">
            <a:spLocks/>
          </p:cNvSpPr>
          <p:nvPr/>
        </p:nvSpPr>
        <p:spPr>
          <a:xfrm>
            <a:off x="476251" y="120079"/>
            <a:ext cx="11239500" cy="831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marL="0" marR="0" lvl="0" indent="0" algn="ctr" defTabSz="412750" eaLnBrk="1" fontAlgn="auto" latinLnBrk="0" hangingPunct="1">
              <a:lnSpc>
                <a:spcPct val="90000"/>
              </a:lnSpc>
              <a:spcBef>
                <a:spcPts val="1150"/>
              </a:spcBef>
              <a:spcAft>
                <a:spcPts val="0"/>
              </a:spcAft>
              <a:buClrTx/>
              <a:buSzTx/>
              <a:buFontTx/>
              <a:buNone/>
              <a:tabLst/>
              <a:defRPr/>
            </a:pPr>
            <a:r>
              <a:rPr lang="en-US" dirty="0"/>
              <a:t>Graph is Everywhere</a:t>
            </a:r>
            <a:endParaRPr kumimoji="0" lang="en-US" sz="4400" b="0" i="0" u="none" strike="noStrike" kern="0" cap="none" spc="0" normalizeH="0" baseline="0" noProof="0" dirty="0">
              <a:ln>
                <a:noFill/>
              </a:ln>
              <a:solidFill>
                <a:srgbClr val="0433FF"/>
              </a:solidFill>
              <a:effectLst/>
              <a:uLnTx/>
              <a:uFillTx/>
              <a:latin typeface="Gill Sans MT" charset="0"/>
              <a:sym typeface="Palatino Linotype"/>
            </a:endParaRPr>
          </a:p>
        </p:txBody>
      </p:sp>
      <p:pic>
        <p:nvPicPr>
          <p:cNvPr id="10" name="Picture 9">
            <a:extLst>
              <a:ext uri="{FF2B5EF4-FFF2-40B4-BE49-F238E27FC236}">
                <a16:creationId xmlns:a16="http://schemas.microsoft.com/office/drawing/2014/main" id="{32D46A09-1B51-654D-AE70-CD2360F08F8A}"/>
              </a:ext>
            </a:extLst>
          </p:cNvPr>
          <p:cNvPicPr>
            <a:picLocks/>
          </p:cNvPicPr>
          <p:nvPr/>
        </p:nvPicPr>
        <p:blipFill rotWithShape="1">
          <a:blip r:embed="rId3"/>
          <a:srcRect l="2651" t="3202" r="3257" b="6444"/>
          <a:stretch/>
        </p:blipFill>
        <p:spPr>
          <a:xfrm>
            <a:off x="1311414" y="1594436"/>
            <a:ext cx="4114800" cy="2286000"/>
          </a:xfrm>
          <a:prstGeom prst="rect">
            <a:avLst/>
          </a:prstGeom>
        </p:spPr>
      </p:pic>
      <p:pic>
        <p:nvPicPr>
          <p:cNvPr id="11" name="Picture 10">
            <a:extLst>
              <a:ext uri="{FF2B5EF4-FFF2-40B4-BE49-F238E27FC236}">
                <a16:creationId xmlns:a16="http://schemas.microsoft.com/office/drawing/2014/main" id="{21BFD64C-421E-204A-A515-0252FBBFC699}"/>
              </a:ext>
            </a:extLst>
          </p:cNvPr>
          <p:cNvPicPr>
            <a:picLocks/>
          </p:cNvPicPr>
          <p:nvPr/>
        </p:nvPicPr>
        <p:blipFill rotWithShape="1">
          <a:blip r:embed="rId4"/>
          <a:srcRect l="2768" t="5903" r="2518" b="8504"/>
          <a:stretch/>
        </p:blipFill>
        <p:spPr>
          <a:xfrm>
            <a:off x="6612311" y="1594436"/>
            <a:ext cx="4114800" cy="2286000"/>
          </a:xfrm>
          <a:prstGeom prst="rect">
            <a:avLst/>
          </a:prstGeom>
        </p:spPr>
      </p:pic>
      <p:pic>
        <p:nvPicPr>
          <p:cNvPr id="12" name="Picture 11">
            <a:extLst>
              <a:ext uri="{FF2B5EF4-FFF2-40B4-BE49-F238E27FC236}">
                <a16:creationId xmlns:a16="http://schemas.microsoft.com/office/drawing/2014/main" id="{566C09C1-DF3B-314A-9780-10C2B9CFF664}"/>
              </a:ext>
            </a:extLst>
          </p:cNvPr>
          <p:cNvPicPr>
            <a:picLocks/>
          </p:cNvPicPr>
          <p:nvPr/>
        </p:nvPicPr>
        <p:blipFill rotWithShape="1">
          <a:blip r:embed="rId5">
            <a:extLst>
              <a:ext uri="{28A0092B-C50C-407E-A947-70E740481C1C}">
                <a14:useLocalDpi xmlns:a14="http://schemas.microsoft.com/office/drawing/2010/main" val="0"/>
              </a:ext>
            </a:extLst>
          </a:blip>
          <a:srcRect l="400" t="154" r="-171"/>
          <a:stretch/>
        </p:blipFill>
        <p:spPr>
          <a:xfrm>
            <a:off x="1299397" y="4081242"/>
            <a:ext cx="4114800" cy="2286000"/>
          </a:xfrm>
          <a:prstGeom prst="rect">
            <a:avLst/>
          </a:prstGeom>
          <a:effectLst>
            <a:outerShdw sx="1000" sy="1000" algn="tl" rotWithShape="0">
              <a:prstClr val="black"/>
            </a:outerShdw>
          </a:effectLst>
        </p:spPr>
      </p:pic>
      <p:pic>
        <p:nvPicPr>
          <p:cNvPr id="13" name="Picture 12">
            <a:extLst>
              <a:ext uri="{FF2B5EF4-FFF2-40B4-BE49-F238E27FC236}">
                <a16:creationId xmlns:a16="http://schemas.microsoft.com/office/drawing/2014/main" id="{7E7DA2D2-A0C6-C747-AEF9-05F4475B7196}"/>
              </a:ext>
            </a:extLst>
          </p:cNvPr>
          <p:cNvPicPr>
            <a:picLocks/>
          </p:cNvPicPr>
          <p:nvPr/>
        </p:nvPicPr>
        <p:blipFill rotWithShape="1">
          <a:blip r:embed="rId6" cstate="print">
            <a:extLst>
              <a:ext uri="{28A0092B-C50C-407E-A947-70E740481C1C}">
                <a14:useLocalDpi xmlns:a14="http://schemas.microsoft.com/office/drawing/2010/main" val="0"/>
              </a:ext>
            </a:extLst>
          </a:blip>
          <a:srcRect l="1942" r="4361" b="4921"/>
          <a:stretch/>
        </p:blipFill>
        <p:spPr>
          <a:xfrm>
            <a:off x="6612311" y="4081242"/>
            <a:ext cx="4114800" cy="2286000"/>
          </a:xfrm>
          <a:prstGeom prst="rect">
            <a:avLst/>
          </a:prstGeom>
          <a:solidFill>
            <a:srgbClr val="FFFFFF"/>
          </a:solidFill>
        </p:spPr>
      </p:pic>
    </p:spTree>
    <p:extLst>
      <p:ext uri="{BB962C8B-B14F-4D97-AF65-F5344CB8AC3E}">
        <p14:creationId xmlns:p14="http://schemas.microsoft.com/office/powerpoint/2010/main" val="251441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B09B-F39C-2A4B-8096-50E4C1679940}"/>
              </a:ext>
            </a:extLst>
          </p:cNvPr>
          <p:cNvSpPr>
            <a:spLocks noGrp="1"/>
          </p:cNvSpPr>
          <p:nvPr>
            <p:ph type="title"/>
          </p:nvPr>
        </p:nvSpPr>
        <p:spPr/>
        <p:txBody>
          <a:bodyPr>
            <a:normAutofit fontScale="90000"/>
          </a:bodyPr>
          <a:lstStyle/>
          <a:p>
            <a:r>
              <a:rPr lang="en-US" sz="4400" dirty="0"/>
              <a:t>Summary of Graph for Code Vulnerability Detection </a:t>
            </a:r>
          </a:p>
        </p:txBody>
      </p:sp>
      <p:sp>
        <p:nvSpPr>
          <p:cNvPr id="5" name="Text Placeholder 121">
            <a:extLst>
              <a:ext uri="{FF2B5EF4-FFF2-40B4-BE49-F238E27FC236}">
                <a16:creationId xmlns:a16="http://schemas.microsoft.com/office/drawing/2014/main" id="{B80D4944-4487-784A-B79D-264AED9188BD}"/>
              </a:ext>
            </a:extLst>
          </p:cNvPr>
          <p:cNvSpPr txBox="1">
            <a:spLocks/>
          </p:cNvSpPr>
          <p:nvPr/>
        </p:nvSpPr>
        <p:spPr>
          <a:xfrm>
            <a:off x="-2011680" y="3337456"/>
            <a:ext cx="11580541" cy="35205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hangingPunct="1"/>
            <a:endParaRPr lang="en-US" sz="2400" dirty="0"/>
          </a:p>
        </p:txBody>
      </p:sp>
      <p:sp>
        <p:nvSpPr>
          <p:cNvPr id="6" name="Slide Number Placeholder 4">
            <a:extLst>
              <a:ext uri="{FF2B5EF4-FFF2-40B4-BE49-F238E27FC236}">
                <a16:creationId xmlns:a16="http://schemas.microsoft.com/office/drawing/2014/main" id="{BCEB8E08-C569-7F4E-8A4C-3E21450C5C3C}"/>
              </a:ext>
            </a:extLst>
          </p:cNvPr>
          <p:cNvSpPr>
            <a:spLocks noGrp="1"/>
          </p:cNvSpPr>
          <p:nvPr>
            <p:ph type="sldNum" sz="quarter" idx="2"/>
          </p:nvPr>
        </p:nvSpPr>
        <p:spPr>
          <a:xfrm>
            <a:off x="11405753" y="6575314"/>
            <a:ext cx="449820" cy="272180"/>
          </a:xfrm>
        </p:spPr>
        <p:txBody>
          <a:bodyPr/>
          <a:lstStyle/>
          <a:p>
            <a:fld id="{86CB4B4D-7CA3-9044-876B-883B54F8677D}" type="slidenum">
              <a:rPr lang="en-US" smtClean="0"/>
              <a:pPr/>
              <a:t>30</a:t>
            </a:fld>
            <a:endParaRPr lang="en-US" dirty="0"/>
          </a:p>
        </p:txBody>
      </p:sp>
      <p:sp>
        <p:nvSpPr>
          <p:cNvPr id="8" name="Text Placeholder 2">
            <a:extLst>
              <a:ext uri="{FF2B5EF4-FFF2-40B4-BE49-F238E27FC236}">
                <a16:creationId xmlns:a16="http://schemas.microsoft.com/office/drawing/2014/main" id="{F2062E6C-97EA-204E-832D-8D705AA89A1F}"/>
              </a:ext>
            </a:extLst>
          </p:cNvPr>
          <p:cNvSpPr>
            <a:spLocks noGrp="1"/>
          </p:cNvSpPr>
          <p:nvPr>
            <p:ph type="body" idx="1"/>
          </p:nvPr>
        </p:nvSpPr>
        <p:spPr>
          <a:xfrm>
            <a:off x="616072" y="1240331"/>
            <a:ext cx="11239501" cy="4858844"/>
          </a:xfrm>
        </p:spPr>
        <p:txBody>
          <a:bodyPr>
            <a:normAutofit/>
          </a:bodyPr>
          <a:lstStyle/>
          <a:p>
            <a:r>
              <a:rPr lang="en-US" b="1" dirty="0"/>
              <a:t>New Insight and Method:</a:t>
            </a:r>
            <a:endParaRPr lang="en-US" dirty="0"/>
          </a:p>
          <a:p>
            <a:pPr lvl="1"/>
            <a:r>
              <a:rPr lang="en-US" sz="2200" dirty="0" err="1"/>
              <a:t>BugGraph</a:t>
            </a:r>
            <a:r>
              <a:rPr lang="en-US" sz="2200" dirty="0"/>
              <a:t>, first work to </a:t>
            </a:r>
            <a:r>
              <a:rPr lang="en-US" sz="2200" i="1" dirty="0">
                <a:solidFill>
                  <a:srgbClr val="0432FF"/>
                </a:solidFill>
              </a:rPr>
              <a:t>identify</a:t>
            </a:r>
            <a:r>
              <a:rPr lang="en-US" sz="2200" dirty="0"/>
              <a:t> </a:t>
            </a:r>
            <a:r>
              <a:rPr lang="en-US" sz="2200" i="1" dirty="0">
                <a:solidFill>
                  <a:srgbClr val="0432FF"/>
                </a:solidFill>
              </a:rPr>
              <a:t>compilation provenance </a:t>
            </a:r>
            <a:r>
              <a:rPr lang="en-US" sz="2200" dirty="0"/>
              <a:t>for</a:t>
            </a:r>
            <a:r>
              <a:rPr lang="en-US" sz="2200" i="1" dirty="0">
                <a:solidFill>
                  <a:srgbClr val="0432FF"/>
                </a:solidFill>
              </a:rPr>
              <a:t> </a:t>
            </a:r>
            <a:r>
              <a:rPr lang="en-US" sz="2200" dirty="0"/>
              <a:t>code similarity detection.</a:t>
            </a:r>
          </a:p>
          <a:p>
            <a:pPr lvl="2"/>
            <a:r>
              <a:rPr lang="en-US" sz="2000" dirty="0"/>
              <a:t>Improved both accuracy and coverage for less similar code.</a:t>
            </a:r>
          </a:p>
          <a:p>
            <a:pPr marL="0" indent="0">
              <a:buNone/>
            </a:pPr>
            <a:endParaRPr lang="en-US" dirty="0"/>
          </a:p>
          <a:p>
            <a:r>
              <a:rPr lang="en-US" b="1" dirty="0"/>
              <a:t>Impact</a:t>
            </a:r>
            <a:r>
              <a:rPr lang="en-US" dirty="0"/>
              <a:t>: </a:t>
            </a:r>
          </a:p>
          <a:p>
            <a:pPr lvl="1"/>
            <a:r>
              <a:rPr lang="en-US" sz="2200" dirty="0" err="1"/>
              <a:t>BugGraph</a:t>
            </a:r>
            <a:r>
              <a:rPr lang="en-US" sz="2200" dirty="0"/>
              <a:t> identified </a:t>
            </a:r>
            <a:r>
              <a:rPr lang="en-US" sz="2200" i="1" dirty="0">
                <a:solidFill>
                  <a:srgbClr val="FF0000"/>
                </a:solidFill>
              </a:rPr>
              <a:t>140</a:t>
            </a:r>
            <a:r>
              <a:rPr lang="en-US" sz="2200" dirty="0"/>
              <a:t> vulnerable code from 6 IoT firmware.</a:t>
            </a:r>
          </a:p>
        </p:txBody>
      </p:sp>
    </p:spTree>
    <p:custDataLst>
      <p:tags r:id="rId1"/>
    </p:custDataLst>
    <p:extLst>
      <p:ext uri="{BB962C8B-B14F-4D97-AF65-F5344CB8AC3E}">
        <p14:creationId xmlns:p14="http://schemas.microsoft.com/office/powerpoint/2010/main" val="1981871754"/>
      </p:ext>
    </p:extLst>
  </p:cSld>
  <p:clrMapOvr>
    <a:masterClrMapping/>
  </p:clrMapOvr>
  <p:transition spd="med" advTm="326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5" end="5"/>
                                            </p:txEl>
                                          </p:spTgt>
                                        </p:tgtEl>
                                        <p:attrNameLst>
                                          <p:attrName>style.visibility</p:attrName>
                                        </p:attrNameLst>
                                      </p:cBhvr>
                                      <p:to>
                                        <p:strVal val="visible"/>
                                      </p:to>
                                    </p:set>
                                    <p:animEffect transition="in" filter="dissolve">
                                      <p:cBhvr>
                                        <p:cTn id="1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89E7-C72B-F34C-94B6-3A06DF718702}"/>
              </a:ext>
            </a:extLst>
          </p:cNvPr>
          <p:cNvSpPr>
            <a:spLocks noGrp="1"/>
          </p:cNvSpPr>
          <p:nvPr>
            <p:ph type="title"/>
          </p:nvPr>
        </p:nvSpPr>
        <p:spPr/>
        <p:txBody>
          <a:bodyPr>
            <a:noAutofit/>
          </a:bodyPr>
          <a:lstStyle/>
          <a:p>
            <a:pPr hangingPunct="1">
              <a:spcBef>
                <a:spcPts val="1100"/>
              </a:spcBef>
            </a:pPr>
            <a:r>
              <a:rPr lang="en-US" sz="3600" dirty="0"/>
              <a:t>Graph-Centric Security, Learning, and Computing </a:t>
            </a:r>
            <a:br>
              <a:rPr lang="en-US" sz="3600" dirty="0"/>
            </a:br>
            <a:r>
              <a:rPr lang="en-US" sz="3600" dirty="0"/>
              <a:t>(Graph) Lab @ UNT</a:t>
            </a:r>
          </a:p>
        </p:txBody>
      </p:sp>
      <p:sp>
        <p:nvSpPr>
          <p:cNvPr id="4" name="Slide Number Placeholder 3">
            <a:extLst>
              <a:ext uri="{FF2B5EF4-FFF2-40B4-BE49-F238E27FC236}">
                <a16:creationId xmlns:a16="http://schemas.microsoft.com/office/drawing/2014/main" id="{D7B38FEC-C125-1047-8739-08B11241CA1F}"/>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31</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 name="Rectangle 5">
            <a:extLst>
              <a:ext uri="{FF2B5EF4-FFF2-40B4-BE49-F238E27FC236}">
                <a16:creationId xmlns:a16="http://schemas.microsoft.com/office/drawing/2014/main" id="{A351C207-52D8-4645-99A7-19195D24CCCD}"/>
              </a:ext>
            </a:extLst>
          </p:cNvPr>
          <p:cNvSpPr/>
          <p:nvPr/>
        </p:nvSpPr>
        <p:spPr>
          <a:xfrm>
            <a:off x="4680693" y="1279577"/>
            <a:ext cx="2194560" cy="567211"/>
          </a:xfrm>
          <a:prstGeom prst="rect">
            <a:avLst/>
          </a:prstGeom>
          <a:solidFill>
            <a:srgbClr val="FEBAC1"/>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Security</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7" name="Rectangle 6">
            <a:extLst>
              <a:ext uri="{FF2B5EF4-FFF2-40B4-BE49-F238E27FC236}">
                <a16:creationId xmlns:a16="http://schemas.microsoft.com/office/drawing/2014/main" id="{9B85EF79-2E3D-E443-9A1C-B982C57E1F45}"/>
              </a:ext>
            </a:extLst>
          </p:cNvPr>
          <p:cNvSpPr/>
          <p:nvPr/>
        </p:nvSpPr>
        <p:spPr>
          <a:xfrm>
            <a:off x="2484298" y="3958405"/>
            <a:ext cx="2194560" cy="567211"/>
          </a:xfrm>
          <a:prstGeom prst="rect">
            <a:avLst/>
          </a:prstGeom>
          <a:solidFill>
            <a:srgbClr val="DAF4D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HPC</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8" name="Rectangle 7">
            <a:extLst>
              <a:ext uri="{FF2B5EF4-FFF2-40B4-BE49-F238E27FC236}">
                <a16:creationId xmlns:a16="http://schemas.microsoft.com/office/drawing/2014/main" id="{DC9DE131-79EE-9C45-ABB7-7ABC1D1F6CC1}"/>
              </a:ext>
            </a:extLst>
          </p:cNvPr>
          <p:cNvSpPr/>
          <p:nvPr/>
        </p:nvSpPr>
        <p:spPr>
          <a:xfrm>
            <a:off x="6355026" y="4166837"/>
            <a:ext cx="2194560" cy="567211"/>
          </a:xfrm>
          <a:prstGeom prst="rect">
            <a:avLst/>
          </a:prstGeom>
          <a:solidFill>
            <a:srgbClr val="D4CEF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Graph Algorithm/Learning</a:t>
            </a:r>
          </a:p>
        </p:txBody>
      </p:sp>
      <p:sp>
        <p:nvSpPr>
          <p:cNvPr id="30" name="Text Placeholder 2">
            <a:extLst>
              <a:ext uri="{FF2B5EF4-FFF2-40B4-BE49-F238E27FC236}">
                <a16:creationId xmlns:a16="http://schemas.microsoft.com/office/drawing/2014/main" id="{1A80E377-DE44-D645-A515-388AC3524FA9}"/>
              </a:ext>
            </a:extLst>
          </p:cNvPr>
          <p:cNvSpPr txBox="1">
            <a:spLocks/>
          </p:cNvSpPr>
          <p:nvPr/>
        </p:nvSpPr>
        <p:spPr>
          <a:xfrm>
            <a:off x="324548" y="1275131"/>
            <a:ext cx="4096823" cy="28719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None/>
              <a:tabLst/>
              <a:defRPr/>
            </a:pPr>
            <a:endParaRPr kumimoji="0" lang="en-US" sz="1800" b="0" i="0" u="none" strike="noStrike" kern="0" cap="none" spc="0" normalizeH="0" baseline="0" noProof="0" dirty="0">
              <a:ln>
                <a:noFill/>
              </a:ln>
              <a:solidFill>
                <a:srgbClr val="414141"/>
              </a:solidFill>
              <a:effectLst/>
              <a:uLnTx/>
              <a:uFillTx/>
              <a:latin typeface="Gill Sans MT" charset="0"/>
              <a:sym typeface="Palatino Linotype"/>
            </a:endParaRPr>
          </a:p>
        </p:txBody>
      </p:sp>
      <p:grpSp>
        <p:nvGrpSpPr>
          <p:cNvPr id="54" name="Group 53">
            <a:extLst>
              <a:ext uri="{FF2B5EF4-FFF2-40B4-BE49-F238E27FC236}">
                <a16:creationId xmlns:a16="http://schemas.microsoft.com/office/drawing/2014/main" id="{EB2CD817-8B75-AA42-ADC8-5E5FB1B336D3}"/>
              </a:ext>
            </a:extLst>
          </p:cNvPr>
          <p:cNvGrpSpPr/>
          <p:nvPr/>
        </p:nvGrpSpPr>
        <p:grpSpPr>
          <a:xfrm>
            <a:off x="4885615" y="2647595"/>
            <a:ext cx="1537008" cy="1482518"/>
            <a:chOff x="1852444" y="1671870"/>
            <a:chExt cx="2150538" cy="2074298"/>
          </a:xfrm>
        </p:grpSpPr>
        <p:sp>
          <p:nvSpPr>
            <p:cNvPr id="55" name="Oval 54">
              <a:extLst>
                <a:ext uri="{FF2B5EF4-FFF2-40B4-BE49-F238E27FC236}">
                  <a16:creationId xmlns:a16="http://schemas.microsoft.com/office/drawing/2014/main" id="{7064D3EE-8A48-8240-A639-E48345ABEE62}"/>
                </a:ext>
              </a:extLst>
            </p:cNvPr>
            <p:cNvSpPr/>
            <p:nvPr/>
          </p:nvSpPr>
          <p:spPr>
            <a:xfrm>
              <a:off x="1956055" y="1767103"/>
              <a:ext cx="375725" cy="375725"/>
            </a:xfrm>
            <a:prstGeom prst="ellipse">
              <a:avLst/>
            </a:prstGeom>
            <a:solidFill>
              <a:schemeClr val="accent6">
                <a:lumMod val="60000"/>
                <a:lumOff val="4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6" name="Oval 55">
              <a:extLst>
                <a:ext uri="{FF2B5EF4-FFF2-40B4-BE49-F238E27FC236}">
                  <a16:creationId xmlns:a16="http://schemas.microsoft.com/office/drawing/2014/main" id="{B31118FB-ACD8-0A4C-B913-0137E46BC1A1}"/>
                </a:ext>
              </a:extLst>
            </p:cNvPr>
            <p:cNvSpPr/>
            <p:nvPr/>
          </p:nvSpPr>
          <p:spPr>
            <a:xfrm>
              <a:off x="1852444" y="2567174"/>
              <a:ext cx="375725" cy="375725"/>
            </a:xfrm>
            <a:prstGeom prst="ellipse">
              <a:avLst/>
            </a:prstGeom>
            <a:solidFill>
              <a:schemeClr val="accent4">
                <a:lumMod val="20000"/>
                <a:lumOff val="8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7" name="Oval 56">
              <a:extLst>
                <a:ext uri="{FF2B5EF4-FFF2-40B4-BE49-F238E27FC236}">
                  <a16:creationId xmlns:a16="http://schemas.microsoft.com/office/drawing/2014/main" id="{5A39CC16-AB85-3F45-95B3-A4BC7B4BA08F}"/>
                </a:ext>
              </a:extLst>
            </p:cNvPr>
            <p:cNvSpPr/>
            <p:nvPr/>
          </p:nvSpPr>
          <p:spPr>
            <a:xfrm>
              <a:off x="2724766" y="2240058"/>
              <a:ext cx="375725" cy="375725"/>
            </a:xfrm>
            <a:prstGeom prst="ellipse">
              <a:avLst/>
            </a:prstGeom>
            <a:solidFill>
              <a:srgbClr val="FF26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8" name="Oval 57">
              <a:extLst>
                <a:ext uri="{FF2B5EF4-FFF2-40B4-BE49-F238E27FC236}">
                  <a16:creationId xmlns:a16="http://schemas.microsoft.com/office/drawing/2014/main" id="{041D5A59-63EA-164C-81F9-86F136F5D4D0}"/>
                </a:ext>
              </a:extLst>
            </p:cNvPr>
            <p:cNvSpPr/>
            <p:nvPr/>
          </p:nvSpPr>
          <p:spPr>
            <a:xfrm>
              <a:off x="1956055" y="3370443"/>
              <a:ext cx="375725" cy="375725"/>
            </a:xfrm>
            <a:prstGeom prst="ellipse">
              <a:avLst/>
            </a:prstGeom>
            <a:solidFill>
              <a:srgbClr val="FFFF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9" name="Oval 58">
              <a:extLst>
                <a:ext uri="{FF2B5EF4-FFF2-40B4-BE49-F238E27FC236}">
                  <a16:creationId xmlns:a16="http://schemas.microsoft.com/office/drawing/2014/main" id="{D5232E7C-91CF-3D43-AD63-B25D39CD0963}"/>
                </a:ext>
              </a:extLst>
            </p:cNvPr>
            <p:cNvSpPr/>
            <p:nvPr/>
          </p:nvSpPr>
          <p:spPr>
            <a:xfrm>
              <a:off x="3152761" y="1671870"/>
              <a:ext cx="375725" cy="375725"/>
            </a:xfrm>
            <a:prstGeom prst="ellipse">
              <a:avLst/>
            </a:prstGeom>
            <a:solidFill>
              <a:schemeClr val="accent5">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0" name="Oval 59">
              <a:extLst>
                <a:ext uri="{FF2B5EF4-FFF2-40B4-BE49-F238E27FC236}">
                  <a16:creationId xmlns:a16="http://schemas.microsoft.com/office/drawing/2014/main" id="{E8FD4EE4-CB6A-9549-8A5C-92B6B96355FC}"/>
                </a:ext>
              </a:extLst>
            </p:cNvPr>
            <p:cNvSpPr/>
            <p:nvPr/>
          </p:nvSpPr>
          <p:spPr>
            <a:xfrm>
              <a:off x="3412902" y="2783317"/>
              <a:ext cx="375725" cy="375725"/>
            </a:xfrm>
            <a:prstGeom prst="ellipse">
              <a:avLst/>
            </a:prstGeom>
            <a:solidFill>
              <a:schemeClr val="accent2">
                <a:lumMod val="7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1" name="Oval 60">
              <a:extLst>
                <a:ext uri="{FF2B5EF4-FFF2-40B4-BE49-F238E27FC236}">
                  <a16:creationId xmlns:a16="http://schemas.microsoft.com/office/drawing/2014/main" id="{008EA337-C258-9C45-A932-B7AB0F4A51DF}"/>
                </a:ext>
              </a:extLst>
            </p:cNvPr>
            <p:cNvSpPr/>
            <p:nvPr/>
          </p:nvSpPr>
          <p:spPr>
            <a:xfrm>
              <a:off x="2731615" y="2999487"/>
              <a:ext cx="375725" cy="375725"/>
            </a:xfrm>
            <a:prstGeom prst="ellipse">
              <a:avLst/>
            </a:prstGeom>
            <a:solidFill>
              <a:srgbClr val="0432FF"/>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2" name="Straight Arrow Connector 61">
              <a:extLst>
                <a:ext uri="{FF2B5EF4-FFF2-40B4-BE49-F238E27FC236}">
                  <a16:creationId xmlns:a16="http://schemas.microsoft.com/office/drawing/2014/main" id="{6873CB9A-DCCE-2F40-910C-8CFC69359713}"/>
                </a:ext>
              </a:extLst>
            </p:cNvPr>
            <p:cNvCxnSpPr>
              <a:stCxn id="57" idx="0"/>
              <a:endCxn id="59" idx="3"/>
            </p:cNvCxnSpPr>
            <p:nvPr/>
          </p:nvCxnSpPr>
          <p:spPr>
            <a:xfrm flipV="1">
              <a:off x="2912629" y="1992571"/>
              <a:ext cx="295156" cy="24748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DDFC36A-33B4-4647-934D-DC2C796C36B2}"/>
                </a:ext>
              </a:extLst>
            </p:cNvPr>
            <p:cNvCxnSpPr>
              <a:stCxn id="56" idx="0"/>
              <a:endCxn id="55" idx="4"/>
            </p:cNvCxnSpPr>
            <p:nvPr/>
          </p:nvCxnSpPr>
          <p:spPr>
            <a:xfrm flipV="1">
              <a:off x="2040307" y="2142828"/>
              <a:ext cx="103611" cy="42434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C140249-73D9-E146-B82A-B04107DFFBA2}"/>
                </a:ext>
              </a:extLst>
            </p:cNvPr>
            <p:cNvCxnSpPr>
              <a:stCxn id="57" idx="6"/>
              <a:endCxn id="68" idx="2"/>
            </p:cNvCxnSpPr>
            <p:nvPr/>
          </p:nvCxnSpPr>
          <p:spPr>
            <a:xfrm flipV="1">
              <a:off x="3100491" y="2341940"/>
              <a:ext cx="526766" cy="85981"/>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4E00352A-786E-3F49-81B9-BF6D9A8713B6}"/>
                </a:ext>
              </a:extLst>
            </p:cNvPr>
            <p:cNvCxnSpPr>
              <a:stCxn id="55" idx="5"/>
              <a:endCxn id="57" idx="1"/>
            </p:cNvCxnSpPr>
            <p:nvPr/>
          </p:nvCxnSpPr>
          <p:spPr>
            <a:xfrm>
              <a:off x="2276756" y="2087804"/>
              <a:ext cx="503034" cy="207278"/>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EC120FA1-15F8-5846-A914-EABE3B1385C9}"/>
                </a:ext>
              </a:extLst>
            </p:cNvPr>
            <p:cNvSpPr/>
            <p:nvPr/>
          </p:nvSpPr>
          <p:spPr>
            <a:xfrm>
              <a:off x="3484048" y="3370443"/>
              <a:ext cx="375725" cy="375725"/>
            </a:xfrm>
            <a:prstGeom prst="ellipse">
              <a:avLst/>
            </a:prstGeom>
            <a:solidFill>
              <a:schemeClr val="bg1">
                <a:lumMod val="8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7" name="Straight Arrow Connector 66">
              <a:extLst>
                <a:ext uri="{FF2B5EF4-FFF2-40B4-BE49-F238E27FC236}">
                  <a16:creationId xmlns:a16="http://schemas.microsoft.com/office/drawing/2014/main" id="{60F12362-DC9E-FF41-AD7B-CEC35350D76E}"/>
                </a:ext>
              </a:extLst>
            </p:cNvPr>
            <p:cNvCxnSpPr>
              <a:endCxn id="61" idx="5"/>
            </p:cNvCxnSpPr>
            <p:nvPr/>
          </p:nvCxnSpPr>
          <p:spPr>
            <a:xfrm flipH="1" flipV="1">
              <a:off x="3052316" y="3320188"/>
              <a:ext cx="466614" cy="13984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8" name="Oval 67">
              <a:extLst>
                <a:ext uri="{FF2B5EF4-FFF2-40B4-BE49-F238E27FC236}">
                  <a16:creationId xmlns:a16="http://schemas.microsoft.com/office/drawing/2014/main" id="{3CDDA337-EDB8-E049-B4BB-B265881584A0}"/>
                </a:ext>
              </a:extLst>
            </p:cNvPr>
            <p:cNvSpPr/>
            <p:nvPr/>
          </p:nvSpPr>
          <p:spPr>
            <a:xfrm>
              <a:off x="3627257" y="2154077"/>
              <a:ext cx="375725" cy="375725"/>
            </a:xfrm>
            <a:prstGeom prst="ellipse">
              <a:avLst/>
            </a:prstGeom>
            <a:solidFill>
              <a:schemeClr val="accent2">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9" name="Straight Arrow Connector 68">
              <a:extLst>
                <a:ext uri="{FF2B5EF4-FFF2-40B4-BE49-F238E27FC236}">
                  <a16:creationId xmlns:a16="http://schemas.microsoft.com/office/drawing/2014/main" id="{191A8590-452C-6C41-8646-664ECD3AA542}"/>
                </a:ext>
              </a:extLst>
            </p:cNvPr>
            <p:cNvCxnSpPr>
              <a:stCxn id="57" idx="5"/>
              <a:endCxn id="60" idx="1"/>
            </p:cNvCxnSpPr>
            <p:nvPr/>
          </p:nvCxnSpPr>
          <p:spPr>
            <a:xfrm>
              <a:off x="3045467" y="2560759"/>
              <a:ext cx="422459" cy="27758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CBB1F75-F1DD-9542-8919-34E284AB911B}"/>
                </a:ext>
              </a:extLst>
            </p:cNvPr>
            <p:cNvCxnSpPr>
              <a:stCxn id="57" idx="4"/>
            </p:cNvCxnSpPr>
            <p:nvPr/>
          </p:nvCxnSpPr>
          <p:spPr>
            <a:xfrm>
              <a:off x="2912629" y="2615783"/>
              <a:ext cx="24057" cy="38250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91202B7-77E3-BA42-BE28-7F9E5C8AA454}"/>
                </a:ext>
              </a:extLst>
            </p:cNvPr>
            <p:cNvCxnSpPr/>
            <p:nvPr/>
          </p:nvCxnSpPr>
          <p:spPr>
            <a:xfrm flipV="1">
              <a:off x="2267970" y="3320188"/>
              <a:ext cx="518669" cy="9674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070E36C-0D1D-6444-85A9-E64D179743E7}"/>
                </a:ext>
              </a:extLst>
            </p:cNvPr>
            <p:cNvCxnSpPr>
              <a:stCxn id="57" idx="2"/>
              <a:endCxn id="56" idx="6"/>
            </p:cNvCxnSpPr>
            <p:nvPr/>
          </p:nvCxnSpPr>
          <p:spPr>
            <a:xfrm flipH="1">
              <a:off x="2228169" y="2427921"/>
              <a:ext cx="496597" cy="32711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129C4D4-DFB6-9E4B-90F4-40763C553B32}"/>
                </a:ext>
              </a:extLst>
            </p:cNvPr>
            <p:cNvCxnSpPr>
              <a:stCxn id="56" idx="4"/>
            </p:cNvCxnSpPr>
            <p:nvPr/>
          </p:nvCxnSpPr>
          <p:spPr>
            <a:xfrm>
              <a:off x="2040307" y="2942899"/>
              <a:ext cx="103562" cy="43074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ABD0E7E-5E34-CF42-B0BB-10C09BFD29D2}"/>
                </a:ext>
              </a:extLst>
            </p:cNvPr>
            <p:cNvCxnSpPr>
              <a:stCxn id="60" idx="0"/>
              <a:endCxn id="68" idx="4"/>
            </p:cNvCxnSpPr>
            <p:nvPr/>
          </p:nvCxnSpPr>
          <p:spPr>
            <a:xfrm flipV="1">
              <a:off x="3600765" y="2529802"/>
              <a:ext cx="214355" cy="25351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grpSp>
      <p:sp>
        <p:nvSpPr>
          <p:cNvPr id="79" name="Circular Arrow 78">
            <a:extLst>
              <a:ext uri="{FF2B5EF4-FFF2-40B4-BE49-F238E27FC236}">
                <a16:creationId xmlns:a16="http://schemas.microsoft.com/office/drawing/2014/main" id="{ECE0993A-B02B-F24E-A40B-A8ECD82E0021}"/>
              </a:ext>
            </a:extLst>
          </p:cNvPr>
          <p:cNvSpPr/>
          <p:nvPr/>
        </p:nvSpPr>
        <p:spPr>
          <a:xfrm rot="4177975">
            <a:off x="5101859" y="2041121"/>
            <a:ext cx="2665264" cy="2078746"/>
          </a:xfrm>
          <a:prstGeom prst="circularArrow">
            <a:avLst>
              <a:gd name="adj1" fmla="val 9447"/>
              <a:gd name="adj2" fmla="val 938193"/>
              <a:gd name="adj3" fmla="val 20491962"/>
              <a:gd name="adj4" fmla="val 11678399"/>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0" name="Circular Arrow 79">
            <a:extLst>
              <a:ext uri="{FF2B5EF4-FFF2-40B4-BE49-F238E27FC236}">
                <a16:creationId xmlns:a16="http://schemas.microsoft.com/office/drawing/2014/main" id="{A6C9ED79-022E-A642-8219-328B5AF7D81D}"/>
              </a:ext>
            </a:extLst>
          </p:cNvPr>
          <p:cNvSpPr/>
          <p:nvPr/>
        </p:nvSpPr>
        <p:spPr>
          <a:xfrm rot="10440697">
            <a:off x="4115538" y="3327861"/>
            <a:ext cx="3257889" cy="2078746"/>
          </a:xfrm>
          <a:prstGeom prst="circularArrow">
            <a:avLst>
              <a:gd name="adj1" fmla="val 9447"/>
              <a:gd name="adj2" fmla="val 938193"/>
              <a:gd name="adj3" fmla="val 20491962"/>
              <a:gd name="adj4" fmla="val 12748345"/>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1" name="Circular Arrow 80">
            <a:extLst>
              <a:ext uri="{FF2B5EF4-FFF2-40B4-BE49-F238E27FC236}">
                <a16:creationId xmlns:a16="http://schemas.microsoft.com/office/drawing/2014/main" id="{49653CED-B389-D74A-B0B0-9F70C01F5EE2}"/>
              </a:ext>
            </a:extLst>
          </p:cNvPr>
          <p:cNvSpPr/>
          <p:nvPr/>
        </p:nvSpPr>
        <p:spPr>
          <a:xfrm rot="17503910">
            <a:off x="3433519" y="2119812"/>
            <a:ext cx="2798628" cy="2078746"/>
          </a:xfrm>
          <a:prstGeom prst="circularArrow">
            <a:avLst>
              <a:gd name="adj1" fmla="val 9447"/>
              <a:gd name="adj2" fmla="val 938193"/>
              <a:gd name="adj3" fmla="val 20491962"/>
              <a:gd name="adj4" fmla="val 12643866"/>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39" name="Text Placeholder 2">
            <a:extLst>
              <a:ext uri="{FF2B5EF4-FFF2-40B4-BE49-F238E27FC236}">
                <a16:creationId xmlns:a16="http://schemas.microsoft.com/office/drawing/2014/main" id="{9657A71A-4A4A-204C-9DBE-E3E50DAD2CBD}"/>
              </a:ext>
            </a:extLst>
          </p:cNvPr>
          <p:cNvSpPr>
            <a:spLocks noGrp="1"/>
          </p:cNvSpPr>
          <p:nvPr>
            <p:ph type="body" idx="1"/>
          </p:nvPr>
        </p:nvSpPr>
        <p:spPr>
          <a:xfrm>
            <a:off x="6435961" y="4706878"/>
            <a:ext cx="4807539" cy="1115141"/>
          </a:xfrm>
        </p:spPr>
        <p:txBody>
          <a:bodyPr>
            <a:normAutofit/>
          </a:bodyPr>
          <a:lstStyle/>
          <a:p>
            <a:pPr marL="0" indent="0">
              <a:spcBef>
                <a:spcPts val="0"/>
              </a:spcBef>
              <a:buNone/>
            </a:pPr>
            <a:r>
              <a:rPr lang="en-US" sz="2000" dirty="0">
                <a:solidFill>
                  <a:srgbClr val="A66CFC"/>
                </a:solidFill>
              </a:rPr>
              <a:t>   GNN explanation for security applications</a:t>
            </a:r>
          </a:p>
          <a:p>
            <a:pPr lvl="1">
              <a:spcBef>
                <a:spcPts val="0"/>
              </a:spcBef>
            </a:pPr>
            <a:r>
              <a:rPr lang="en-US" sz="1600" dirty="0"/>
              <a:t>Illuminati [</a:t>
            </a:r>
            <a:r>
              <a:rPr lang="en-US" sz="1600" i="1" dirty="0"/>
              <a:t>EuroS&amp;P’22</a:t>
            </a:r>
            <a:r>
              <a:rPr lang="en-US" sz="1600" dirty="0"/>
              <a:t>]</a:t>
            </a:r>
          </a:p>
        </p:txBody>
      </p:sp>
      <p:sp>
        <p:nvSpPr>
          <p:cNvPr id="40" name="Text Placeholder 2">
            <a:extLst>
              <a:ext uri="{FF2B5EF4-FFF2-40B4-BE49-F238E27FC236}">
                <a16:creationId xmlns:a16="http://schemas.microsoft.com/office/drawing/2014/main" id="{85185518-BA37-DD43-8F54-6C5559EDF670}"/>
              </a:ext>
            </a:extLst>
          </p:cNvPr>
          <p:cNvSpPr txBox="1">
            <a:spLocks/>
          </p:cNvSpPr>
          <p:nvPr/>
        </p:nvSpPr>
        <p:spPr>
          <a:xfrm>
            <a:off x="1629329" y="4488406"/>
            <a:ext cx="3556534" cy="14413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HPC for graph algorithms</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Aquila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iSpan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SC’18</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1" name="Text Placeholder 2">
            <a:extLst>
              <a:ext uri="{FF2B5EF4-FFF2-40B4-BE49-F238E27FC236}">
                <a16:creationId xmlns:a16="http://schemas.microsoft.com/office/drawing/2014/main" id="{2E3F6394-4A18-9B4A-8DAE-2369C85EEBCD}"/>
              </a:ext>
            </a:extLst>
          </p:cNvPr>
          <p:cNvSpPr txBox="1">
            <a:spLocks/>
          </p:cNvSpPr>
          <p:nvPr/>
        </p:nvSpPr>
        <p:spPr>
          <a:xfrm>
            <a:off x="4435692" y="5055884"/>
            <a:ext cx="3037281" cy="136623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HPC for GNN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TLPGNN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2" name="Text Placeholder 2">
            <a:extLst>
              <a:ext uri="{FF2B5EF4-FFF2-40B4-BE49-F238E27FC236}">
                <a16:creationId xmlns:a16="http://schemas.microsoft.com/office/drawing/2014/main" id="{6A656245-B495-4C4C-A93F-6F00F4FAEF8C}"/>
              </a:ext>
            </a:extLst>
          </p:cNvPr>
          <p:cNvSpPr txBox="1">
            <a:spLocks/>
          </p:cNvSpPr>
          <p:nvPr/>
        </p:nvSpPr>
        <p:spPr>
          <a:xfrm>
            <a:off x="6976522" y="1496596"/>
            <a:ext cx="3556534" cy="20787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Cyber threat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NestedGNN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ICC’22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CyberGraph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RAID’20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3" name="Text Placeholder 2">
            <a:extLst>
              <a:ext uri="{FF2B5EF4-FFF2-40B4-BE49-F238E27FC236}">
                <a16:creationId xmlns:a16="http://schemas.microsoft.com/office/drawing/2014/main" id="{91F8E1FB-DCD6-E24D-8140-78E344021AB3}"/>
              </a:ext>
            </a:extLst>
          </p:cNvPr>
          <p:cNvSpPr txBox="1">
            <a:spLocks/>
          </p:cNvSpPr>
          <p:nvPr/>
        </p:nvSpPr>
        <p:spPr>
          <a:xfrm>
            <a:off x="1148232" y="1466827"/>
            <a:ext cx="3556534" cy="20787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Code vulnerability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DEFInit</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Security’21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BugGraph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AsiaCCS’21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Vestige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ACNS’21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pic>
        <p:nvPicPr>
          <p:cNvPr id="44" name="Google Shape;65;p1">
            <a:extLst>
              <a:ext uri="{FF2B5EF4-FFF2-40B4-BE49-F238E27FC236}">
                <a16:creationId xmlns:a16="http://schemas.microsoft.com/office/drawing/2014/main" id="{7F4052F6-C0D9-A94A-9EAD-603C250BB157}"/>
              </a:ext>
            </a:extLst>
          </p:cNvPr>
          <p:cNvPicPr preferRelativeResize="0"/>
          <p:nvPr/>
        </p:nvPicPr>
        <p:blipFill rotWithShape="1">
          <a:blip r:embed="rId3">
            <a:alphaModFix/>
          </a:blip>
          <a:srcRect l="13636" r="13915" b="3251"/>
          <a:stretch/>
        </p:blipFill>
        <p:spPr>
          <a:xfrm>
            <a:off x="24357" y="6020252"/>
            <a:ext cx="1238953" cy="827241"/>
          </a:xfrm>
          <a:prstGeom prst="rect">
            <a:avLst/>
          </a:prstGeom>
          <a:noFill/>
          <a:ln>
            <a:noFill/>
          </a:ln>
        </p:spPr>
      </p:pic>
    </p:spTree>
    <p:extLst>
      <p:ext uri="{BB962C8B-B14F-4D97-AF65-F5344CB8AC3E}">
        <p14:creationId xmlns:p14="http://schemas.microsoft.com/office/powerpoint/2010/main" val="1640524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dissolve">
                                      <p:cBhvr>
                                        <p:cTn id="22" dur="500"/>
                                        <p:tgtEl>
                                          <p:spTgt spid="7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dissolve">
                                      <p:cBhvr>
                                        <p:cTn id="25" dur="500"/>
                                        <p:tgtEl>
                                          <p:spTgt spid="8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dissolv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dissolv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9">
                                            <p:bg/>
                                          </p:spTgt>
                                        </p:tgtEl>
                                        <p:attrNameLst>
                                          <p:attrName>style.visibility</p:attrName>
                                        </p:attrNameLst>
                                      </p:cBhvr>
                                      <p:to>
                                        <p:strVal val="visible"/>
                                      </p:to>
                                    </p:set>
                                    <p:animEffect transition="in" filter="dissolve">
                                      <p:cBhvr>
                                        <p:cTn id="43" dur="500"/>
                                        <p:tgtEl>
                                          <p:spTgt spid="39">
                                            <p:bg/>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dissolve">
                                      <p:cBhvr>
                                        <p:cTn id="46" dur="500"/>
                                        <p:tgtEl>
                                          <p:spTgt spid="39">
                                            <p:txEl>
                                              <p:pRg st="0" end="0"/>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dissolv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dissolve">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dissolve">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79" grpId="0" animBg="1"/>
      <p:bldP spid="80" grpId="0" animBg="1"/>
      <p:bldP spid="81" grpId="0" animBg="1"/>
      <p:bldP spid="39" grpId="0" uiExpand="1" build="p" animBg="1"/>
      <p:bldP spid="40" grpId="0" animBg="1"/>
      <p:bldP spid="41" grpId="0" animBg="1"/>
      <p:bldP spid="42" grpId="0" animBg="1"/>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90AC-FCD1-0D4E-B1CB-9DA1E5BA3324}"/>
              </a:ext>
            </a:extLst>
          </p:cNvPr>
          <p:cNvSpPr>
            <a:spLocks noGrp="1"/>
          </p:cNvSpPr>
          <p:nvPr>
            <p:ph type="title"/>
          </p:nvPr>
        </p:nvSpPr>
        <p:spPr>
          <a:xfrm>
            <a:off x="476250" y="9875"/>
            <a:ext cx="11239500" cy="831850"/>
          </a:xfrm>
        </p:spPr>
        <p:txBody>
          <a:bodyPr>
            <a:normAutofit/>
          </a:bodyPr>
          <a:lstStyle/>
          <a:p>
            <a:r>
              <a:rPr lang="en-US" sz="4400" dirty="0"/>
              <a:t>Acknowledgement to Students @ Graph Lab</a:t>
            </a:r>
          </a:p>
        </p:txBody>
      </p:sp>
      <p:sp>
        <p:nvSpPr>
          <p:cNvPr id="4" name="Slide Number Placeholder 3"/>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32</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23" name="Text Placeholder 2">
            <a:extLst>
              <a:ext uri="{FF2B5EF4-FFF2-40B4-BE49-F238E27FC236}">
                <a16:creationId xmlns:a16="http://schemas.microsoft.com/office/drawing/2014/main" id="{34364F42-F709-2D45-90BE-04C469BBC230}"/>
              </a:ext>
            </a:extLst>
          </p:cNvPr>
          <p:cNvSpPr>
            <a:spLocks noGrp="1"/>
          </p:cNvSpPr>
          <p:nvPr>
            <p:ph type="body" idx="1"/>
          </p:nvPr>
        </p:nvSpPr>
        <p:spPr>
          <a:xfrm>
            <a:off x="1080430" y="1245344"/>
            <a:ext cx="6288559" cy="2734985"/>
          </a:xfrm>
        </p:spPr>
        <p:txBody>
          <a:bodyPr>
            <a:noAutofit/>
          </a:bodyPr>
          <a:lstStyle/>
          <a:p>
            <a:pPr>
              <a:spcBef>
                <a:spcPts val="1100"/>
              </a:spcBef>
            </a:pPr>
            <a:r>
              <a:rPr lang="en-US" sz="1800" dirty="0"/>
              <a:t>Wang Feng (PhD student)</a:t>
            </a:r>
          </a:p>
          <a:p>
            <a:pPr>
              <a:spcBef>
                <a:spcPts val="1100"/>
              </a:spcBef>
            </a:pPr>
            <a:r>
              <a:rPr lang="en-US" sz="1800" dirty="0"/>
              <a:t>Krishna Sai </a:t>
            </a:r>
            <a:r>
              <a:rPr lang="en-US" sz="1800" dirty="0" err="1"/>
              <a:t>Ujwal</a:t>
            </a:r>
            <a:r>
              <a:rPr lang="en-US" sz="1800" dirty="0"/>
              <a:t> (PhD student)</a:t>
            </a:r>
          </a:p>
          <a:p>
            <a:pPr>
              <a:spcBef>
                <a:spcPts val="1100"/>
              </a:spcBef>
            </a:pPr>
            <a:r>
              <a:rPr lang="en-US" sz="1800" dirty="0" err="1"/>
              <a:t>Boxiang</a:t>
            </a:r>
            <a:r>
              <a:rPr lang="en-US" sz="1800" dirty="0"/>
              <a:t> Guo (MS student)</a:t>
            </a:r>
          </a:p>
          <a:p>
            <a:pPr>
              <a:spcBef>
                <a:spcPts val="1100"/>
              </a:spcBef>
            </a:pPr>
            <a:r>
              <a:rPr lang="en-US" sz="1800" dirty="0"/>
              <a:t>Krishna </a:t>
            </a:r>
            <a:r>
              <a:rPr lang="en-US" sz="1800" dirty="0" err="1"/>
              <a:t>Tiwadi</a:t>
            </a:r>
            <a:r>
              <a:rPr lang="en-US" sz="1800" dirty="0"/>
              <a:t> (Undergraduate)</a:t>
            </a:r>
          </a:p>
          <a:p>
            <a:pPr>
              <a:spcBef>
                <a:spcPts val="1100"/>
              </a:spcBef>
            </a:pPr>
            <a:r>
              <a:rPr lang="en-US" sz="1800" dirty="0" err="1"/>
              <a:t>Vedansh</a:t>
            </a:r>
            <a:r>
              <a:rPr lang="en-US" sz="1800" dirty="0"/>
              <a:t> </a:t>
            </a:r>
            <a:r>
              <a:rPr lang="en-US" sz="1800" dirty="0" err="1"/>
              <a:t>Tembhre</a:t>
            </a:r>
            <a:r>
              <a:rPr lang="en-US" sz="1800" dirty="0"/>
              <a:t> (Undergraduate)</a:t>
            </a:r>
          </a:p>
        </p:txBody>
      </p:sp>
      <p:pic>
        <p:nvPicPr>
          <p:cNvPr id="28" name="Google Shape;65;p1">
            <a:extLst>
              <a:ext uri="{FF2B5EF4-FFF2-40B4-BE49-F238E27FC236}">
                <a16:creationId xmlns:a16="http://schemas.microsoft.com/office/drawing/2014/main" id="{6879C9AE-A685-364F-9BF4-5550D4024B4E}"/>
              </a:ext>
            </a:extLst>
          </p:cNvPr>
          <p:cNvPicPr preferRelativeResize="0"/>
          <p:nvPr/>
        </p:nvPicPr>
        <p:blipFill rotWithShape="1">
          <a:blip r:embed="rId3">
            <a:alphaModFix/>
          </a:blip>
          <a:srcRect l="13636" r="13915" b="3251"/>
          <a:stretch/>
        </p:blipFill>
        <p:spPr>
          <a:xfrm>
            <a:off x="24357" y="6020252"/>
            <a:ext cx="1238953" cy="827241"/>
          </a:xfrm>
          <a:prstGeom prst="rect">
            <a:avLst/>
          </a:prstGeom>
          <a:noFill/>
          <a:ln>
            <a:noFill/>
          </a:ln>
        </p:spPr>
      </p:pic>
      <p:sp>
        <p:nvSpPr>
          <p:cNvPr id="24" name="Text Placeholder 2">
            <a:extLst>
              <a:ext uri="{FF2B5EF4-FFF2-40B4-BE49-F238E27FC236}">
                <a16:creationId xmlns:a16="http://schemas.microsoft.com/office/drawing/2014/main" id="{1B8EF289-90D7-484D-ADF1-7DD95F3B9D8D}"/>
              </a:ext>
            </a:extLst>
          </p:cNvPr>
          <p:cNvSpPr txBox="1">
            <a:spLocks/>
          </p:cNvSpPr>
          <p:nvPr/>
        </p:nvSpPr>
        <p:spPr>
          <a:xfrm>
            <a:off x="6547282" y="1113458"/>
            <a:ext cx="5565829" cy="299875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1800" b="0" i="0" u="none" strike="noStrike" kern="0" cap="none" spc="0" normalizeH="0" baseline="0" noProof="0" dirty="0" err="1">
                <a:ln>
                  <a:noFill/>
                </a:ln>
                <a:solidFill>
                  <a:srgbClr val="414141"/>
                </a:solidFill>
                <a:effectLst/>
                <a:uLnTx/>
                <a:uFillTx/>
                <a:latin typeface="Gill Sans MT" charset="0"/>
                <a:sym typeface="Palatino Linotype"/>
              </a:rPr>
              <a:t>Avik</a:t>
            </a:r>
            <a:r>
              <a:rPr kumimoji="0" lang="en-US" sz="18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800" b="0" i="0" u="none" strike="noStrike" kern="0" cap="none" spc="0" normalizeH="0" baseline="0" noProof="0" dirty="0" err="1">
                <a:ln>
                  <a:noFill/>
                </a:ln>
                <a:solidFill>
                  <a:srgbClr val="414141"/>
                </a:solidFill>
                <a:effectLst/>
                <a:uLnTx/>
                <a:uFillTx/>
                <a:latin typeface="Gill Sans MT" charset="0"/>
                <a:sym typeface="Palatino Linotype"/>
              </a:rPr>
              <a:t>Malladi</a:t>
            </a:r>
            <a:r>
              <a:rPr kumimoji="0" lang="en-US" sz="1800" b="0" i="0" u="none" strike="noStrike" kern="0" cap="none" spc="0" normalizeH="0" baseline="0" noProof="0" dirty="0">
                <a:ln>
                  <a:noFill/>
                </a:ln>
                <a:solidFill>
                  <a:srgbClr val="414141"/>
                </a:solidFill>
                <a:effectLst/>
                <a:uLnTx/>
                <a:uFillTx/>
                <a:latin typeface="Gill Sans MT" charset="0"/>
                <a:sym typeface="Palatino Linotype"/>
              </a:rPr>
              <a:t> (UNT TAMS, High School)</a:t>
            </a:r>
          </a:p>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1800" b="0" i="0" u="none" strike="noStrike" kern="0" cap="none" spc="0" normalizeH="0" baseline="0" noProof="0" dirty="0">
                <a:ln>
                  <a:noFill/>
                </a:ln>
                <a:solidFill>
                  <a:srgbClr val="414141"/>
                </a:solidFill>
                <a:effectLst/>
                <a:uLnTx/>
                <a:uFillTx/>
                <a:latin typeface="Gill Sans MT" charset="0"/>
                <a:sym typeface="Palatino Linotype"/>
              </a:rPr>
              <a:t>Lillian Wang (UNT TAMS, High School)</a:t>
            </a:r>
          </a:p>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1800" b="0" i="0" u="none" strike="noStrike" kern="0" cap="none" spc="0" normalizeH="0" baseline="0" noProof="0" dirty="0" err="1">
                <a:ln>
                  <a:noFill/>
                </a:ln>
                <a:solidFill>
                  <a:srgbClr val="414141"/>
                </a:solidFill>
                <a:effectLst/>
                <a:uLnTx/>
                <a:uFillTx/>
                <a:latin typeface="Gill Sans MT" charset="0"/>
                <a:sym typeface="Palatino Linotype"/>
              </a:rPr>
              <a:t>Chotepong</a:t>
            </a:r>
            <a:r>
              <a:rPr kumimoji="0" lang="en-US" sz="1800" b="0" i="0" u="none" strike="noStrike" kern="0" cap="none" spc="0" normalizeH="0" baseline="0" noProof="0" dirty="0">
                <a:ln>
                  <a:noFill/>
                </a:ln>
                <a:solidFill>
                  <a:srgbClr val="414141"/>
                </a:solidFill>
                <a:effectLst/>
                <a:uLnTx/>
                <a:uFillTx/>
                <a:latin typeface="Gill Sans MT" charset="0"/>
                <a:sym typeface="Palatino Linotype"/>
              </a:rPr>
              <a:t> Victor </a:t>
            </a:r>
            <a:r>
              <a:rPr kumimoji="0" lang="en-US" sz="1800" b="0" i="0" u="none" strike="noStrike" kern="0" cap="none" spc="0" normalizeH="0" baseline="0" noProof="0" dirty="0" err="1">
                <a:ln>
                  <a:noFill/>
                </a:ln>
                <a:solidFill>
                  <a:srgbClr val="414141"/>
                </a:solidFill>
                <a:effectLst/>
                <a:uLnTx/>
                <a:uFillTx/>
                <a:latin typeface="Gill Sans MT" charset="0"/>
                <a:sym typeface="Palatino Linotype"/>
              </a:rPr>
              <a:t>Tangton</a:t>
            </a:r>
            <a:r>
              <a:rPr kumimoji="0" lang="en-US" sz="1800" b="0" i="0" u="none" strike="noStrike" kern="0" cap="none" spc="0" normalizeH="0" baseline="0" noProof="0" dirty="0">
                <a:ln>
                  <a:noFill/>
                </a:ln>
                <a:solidFill>
                  <a:srgbClr val="414141"/>
                </a:solidFill>
                <a:effectLst/>
                <a:uLnTx/>
                <a:uFillTx/>
                <a:latin typeface="Gill Sans MT" charset="0"/>
                <a:sym typeface="Palatino Linotype"/>
              </a:rPr>
              <a:t> (UNT TAMS, High School)</a:t>
            </a:r>
            <a:endParaRPr kumimoji="0" lang="en-US" sz="1400" b="0" i="0" u="none" strike="noStrike" kern="0" cap="none" spc="0" normalizeH="0" baseline="0" noProof="0" dirty="0">
              <a:ln>
                <a:noFill/>
              </a:ln>
              <a:solidFill>
                <a:srgbClr val="414141"/>
              </a:solidFill>
              <a:effectLst/>
              <a:uLnTx/>
              <a:uFillTx/>
              <a:latin typeface="Gill Sans MT" charset="0"/>
              <a:sym typeface="Palatino Linotype"/>
            </a:endParaRPr>
          </a:p>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1800" b="0" i="0" u="none" strike="noStrike" kern="0" cap="none" spc="0" normalizeH="0" baseline="0" noProof="0" dirty="0">
                <a:ln>
                  <a:noFill/>
                </a:ln>
                <a:solidFill>
                  <a:srgbClr val="414141"/>
                </a:solidFill>
                <a:effectLst/>
                <a:uLnTx/>
                <a:uFillTx/>
                <a:latin typeface="Gill Sans MT" charset="0"/>
                <a:sym typeface="Palatino Linotype"/>
              </a:rPr>
              <a:t>Donavon Zhang (UNT TAMS, High School)</a:t>
            </a:r>
          </a:p>
          <a:p>
            <a:pPr marL="304800" marR="0" lvl="0" indent="-304800" algn="l" defTabSz="412750" rtl="0" eaLnBrk="1" fontAlgn="auto" latinLnBrk="0" hangingPunct="1">
              <a:lnSpc>
                <a:spcPct val="100000"/>
              </a:lnSpc>
              <a:spcBef>
                <a:spcPts val="1100"/>
              </a:spcBef>
              <a:spcAft>
                <a:spcPts val="0"/>
              </a:spcAft>
              <a:buClr>
                <a:srgbClr val="929292"/>
              </a:buClr>
              <a:buSzPct val="100000"/>
              <a:buFont typeface="Arial" panose="020B0604020202020204" pitchFamily="34" charset="0"/>
              <a:buChar char="•"/>
              <a:tabLst/>
              <a:defRPr/>
            </a:pPr>
            <a:r>
              <a:rPr kumimoji="0" lang="en-US" sz="1800" b="0" i="0" u="none" strike="noStrike" kern="0" cap="none" spc="0" normalizeH="0" baseline="0" noProof="0" dirty="0" err="1">
                <a:ln>
                  <a:noFill/>
                </a:ln>
                <a:solidFill>
                  <a:srgbClr val="414141"/>
                </a:solidFill>
                <a:effectLst/>
                <a:uLnTx/>
                <a:uFillTx/>
                <a:latin typeface="Gill Sans MT" charset="0"/>
                <a:sym typeface="Palatino Linotype"/>
              </a:rPr>
              <a:t>Sua</a:t>
            </a:r>
            <a:r>
              <a:rPr kumimoji="0" lang="en-US" sz="1800" b="0" i="0" u="none" strike="noStrike" kern="0" cap="none" spc="0" normalizeH="0" baseline="0" noProof="0" dirty="0">
                <a:ln>
                  <a:noFill/>
                </a:ln>
                <a:solidFill>
                  <a:srgbClr val="414141"/>
                </a:solidFill>
                <a:effectLst/>
                <a:uLnTx/>
                <a:uFillTx/>
                <a:latin typeface="Gill Sans MT" charset="0"/>
                <a:sym typeface="Palatino Linotype"/>
              </a:rPr>
              <a:t> Cho (UNT TAMS, High School)</a:t>
            </a:r>
          </a:p>
        </p:txBody>
      </p:sp>
    </p:spTree>
    <p:extLst>
      <p:ext uri="{BB962C8B-B14F-4D97-AF65-F5344CB8AC3E}">
        <p14:creationId xmlns:p14="http://schemas.microsoft.com/office/powerpoint/2010/main" val="3356154524"/>
      </p:ext>
    </p:extLst>
  </p:cSld>
  <p:clrMapOvr>
    <a:masterClrMapping/>
  </p:clrMapOvr>
  <p:transition spd="med" advTm="10197"/>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virginia tech logo">
            <a:extLst>
              <a:ext uri="{FF2B5EF4-FFF2-40B4-BE49-F238E27FC236}">
                <a16:creationId xmlns:a16="http://schemas.microsoft.com/office/drawing/2014/main" id="{98522EFC-EAF7-D74C-A37D-BCF491DC8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575" y="1658418"/>
            <a:ext cx="3647009" cy="1921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9C90AC-FCD1-0D4E-B1CB-9DA1E5BA3324}"/>
              </a:ext>
            </a:extLst>
          </p:cNvPr>
          <p:cNvSpPr>
            <a:spLocks noGrp="1"/>
          </p:cNvSpPr>
          <p:nvPr>
            <p:ph type="title"/>
          </p:nvPr>
        </p:nvSpPr>
        <p:spPr>
          <a:xfrm>
            <a:off x="476250" y="9875"/>
            <a:ext cx="11239500" cy="831850"/>
          </a:xfrm>
        </p:spPr>
        <p:txBody>
          <a:bodyPr>
            <a:normAutofit/>
          </a:bodyPr>
          <a:lstStyle/>
          <a:p>
            <a:r>
              <a:rPr lang="en-US" sz="4400" dirty="0"/>
              <a:t>Acknowledgement to Collaborators</a:t>
            </a:r>
          </a:p>
        </p:txBody>
      </p:sp>
      <p:sp>
        <p:nvSpPr>
          <p:cNvPr id="4" name="Slide Number Placeholder 3"/>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33</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12" name="TextBox 11">
            <a:extLst>
              <a:ext uri="{FF2B5EF4-FFF2-40B4-BE49-F238E27FC236}">
                <a16:creationId xmlns:a16="http://schemas.microsoft.com/office/drawing/2014/main" id="{D51A6F71-B753-2046-A757-981FEE460A10}"/>
              </a:ext>
            </a:extLst>
          </p:cNvPr>
          <p:cNvSpPr txBox="1"/>
          <p:nvPr/>
        </p:nvSpPr>
        <p:spPr>
          <a:xfrm>
            <a:off x="677305" y="1544890"/>
            <a:ext cx="218430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H. Howie Huang</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a:t>
            </a:r>
          </a:p>
        </p:txBody>
      </p:sp>
      <p:sp>
        <p:nvSpPr>
          <p:cNvPr id="17" name="TextBox 16">
            <a:extLst>
              <a:ext uri="{FF2B5EF4-FFF2-40B4-BE49-F238E27FC236}">
                <a16:creationId xmlns:a16="http://schemas.microsoft.com/office/drawing/2014/main" id="{2A15D7A8-9B0C-0448-A024-F23190E25399}"/>
              </a:ext>
            </a:extLst>
          </p:cNvPr>
          <p:cNvSpPr txBox="1"/>
          <p:nvPr/>
        </p:nvSpPr>
        <p:spPr>
          <a:xfrm>
            <a:off x="3835946" y="1506934"/>
            <a:ext cx="189971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Hang Liu</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a:t>
            </a:r>
          </a:p>
        </p:txBody>
      </p:sp>
      <p:pic>
        <p:nvPicPr>
          <p:cNvPr id="5122" name="Picture 2" descr="Image result for stevens institute of technology logo">
            <a:extLst>
              <a:ext uri="{FF2B5EF4-FFF2-40B4-BE49-F238E27FC236}">
                <a16:creationId xmlns:a16="http://schemas.microsoft.com/office/drawing/2014/main" id="{2371E012-3323-EE4E-8D52-BB3C59095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5999" y="2161601"/>
            <a:ext cx="2499608" cy="10649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0480618-E700-BE4A-B9E4-FA7E5005E118}"/>
              </a:ext>
            </a:extLst>
          </p:cNvPr>
          <p:cNvSpPr txBox="1"/>
          <p:nvPr/>
        </p:nvSpPr>
        <p:spPr>
          <a:xfrm>
            <a:off x="6493404" y="1486295"/>
            <a:ext cx="24510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Angelos</a:t>
            </a: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Stavrou</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Peng Gao</a:t>
            </a:r>
          </a:p>
        </p:txBody>
      </p:sp>
      <p:pic>
        <p:nvPicPr>
          <p:cNvPr id="21" name="Picture 2" descr="Kryptowire">
            <a:extLst>
              <a:ext uri="{FF2B5EF4-FFF2-40B4-BE49-F238E27FC236}">
                <a16:creationId xmlns:a16="http://schemas.microsoft.com/office/drawing/2014/main" id="{2C6EF949-9F2B-504C-ACF0-947487BD4F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859" y="4625034"/>
            <a:ext cx="3191564" cy="6383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F7F4882-CDDB-B747-80EE-CB38DCB65937}"/>
              </a:ext>
            </a:extLst>
          </p:cNvPr>
          <p:cNvSpPr txBox="1"/>
          <p:nvPr/>
        </p:nvSpPr>
        <p:spPr>
          <a:xfrm>
            <a:off x="4753057" y="3577763"/>
            <a:ext cx="24510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Mohamed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Elsabagh</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Ryan Johnson</a:t>
            </a:r>
          </a:p>
        </p:txBody>
      </p:sp>
      <p:pic>
        <p:nvPicPr>
          <p:cNvPr id="5126" name="Picture 6" descr="Image result for george washington university logo">
            <a:extLst>
              <a:ext uri="{FF2B5EF4-FFF2-40B4-BE49-F238E27FC236}">
                <a16:creationId xmlns:a16="http://schemas.microsoft.com/office/drawing/2014/main" id="{C3F24540-D465-AA4F-B802-1E9ABE2699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371" y="2202416"/>
            <a:ext cx="2240930" cy="1016822"/>
          </a:xfrm>
          <a:prstGeom prst="rect">
            <a:avLst/>
          </a:prstGeom>
          <a:noFill/>
          <a:extLst>
            <a:ext uri="{909E8E84-426E-40DD-AFC4-6F175D3DCCD1}">
              <a14:hiddenFill xmlns:a14="http://schemas.microsoft.com/office/drawing/2010/main">
                <a:solidFill>
                  <a:srgbClr val="FFFFFF"/>
                </a:solidFill>
              </a14:hiddenFill>
            </a:ext>
          </a:extLst>
        </p:spPr>
      </p:pic>
      <p:pic>
        <p:nvPicPr>
          <p:cNvPr id="28" name="Google Shape;65;p1">
            <a:extLst>
              <a:ext uri="{FF2B5EF4-FFF2-40B4-BE49-F238E27FC236}">
                <a16:creationId xmlns:a16="http://schemas.microsoft.com/office/drawing/2014/main" id="{6879C9AE-A685-364F-9BF4-5550D4024B4E}"/>
              </a:ext>
            </a:extLst>
          </p:cNvPr>
          <p:cNvPicPr preferRelativeResize="0"/>
          <p:nvPr/>
        </p:nvPicPr>
        <p:blipFill rotWithShape="1">
          <a:blip r:embed="rId7">
            <a:alphaModFix/>
          </a:blip>
          <a:srcRect l="13636" r="13915" b="3251"/>
          <a:stretch/>
        </p:blipFill>
        <p:spPr>
          <a:xfrm>
            <a:off x="24357" y="6020252"/>
            <a:ext cx="1238953" cy="827241"/>
          </a:xfrm>
          <a:prstGeom prst="rect">
            <a:avLst/>
          </a:prstGeom>
          <a:noFill/>
          <a:ln>
            <a:noFill/>
          </a:ln>
        </p:spPr>
      </p:pic>
      <p:pic>
        <p:nvPicPr>
          <p:cNvPr id="30" name="Picture 29">
            <a:extLst>
              <a:ext uri="{FF2B5EF4-FFF2-40B4-BE49-F238E27FC236}">
                <a16:creationId xmlns:a16="http://schemas.microsoft.com/office/drawing/2014/main" id="{2F9A8E30-9DA8-5949-A0C4-B132C83FAED9}"/>
              </a:ext>
            </a:extLst>
          </p:cNvPr>
          <p:cNvPicPr>
            <a:picLocks noChangeAspect="1"/>
          </p:cNvPicPr>
          <p:nvPr/>
        </p:nvPicPr>
        <p:blipFill>
          <a:blip r:embed="rId8"/>
          <a:stretch>
            <a:fillRect/>
          </a:stretch>
        </p:blipFill>
        <p:spPr>
          <a:xfrm>
            <a:off x="9219605" y="2165023"/>
            <a:ext cx="2951827" cy="722670"/>
          </a:xfrm>
          <a:prstGeom prst="rect">
            <a:avLst/>
          </a:prstGeom>
        </p:spPr>
      </p:pic>
      <p:sp>
        <p:nvSpPr>
          <p:cNvPr id="31" name="TextBox 30">
            <a:extLst>
              <a:ext uri="{FF2B5EF4-FFF2-40B4-BE49-F238E27FC236}">
                <a16:creationId xmlns:a16="http://schemas.microsoft.com/office/drawing/2014/main" id="{2D782444-9DAD-3E40-B04D-BBBA141DA185}"/>
              </a:ext>
            </a:extLst>
          </p:cNvPr>
          <p:cNvSpPr txBox="1"/>
          <p:nvPr/>
        </p:nvSpPr>
        <p:spPr>
          <a:xfrm>
            <a:off x="9313137" y="1493594"/>
            <a:ext cx="245106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Binghui</a:t>
            </a: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Wang</a:t>
            </a:r>
          </a:p>
        </p:txBody>
      </p:sp>
      <p:sp>
        <p:nvSpPr>
          <p:cNvPr id="18" name="TextBox 17">
            <a:extLst>
              <a:ext uri="{FF2B5EF4-FFF2-40B4-BE49-F238E27FC236}">
                <a16:creationId xmlns:a16="http://schemas.microsoft.com/office/drawing/2014/main" id="{974E56B6-B02B-B24D-9D49-43A8AE851F35}"/>
              </a:ext>
            </a:extLst>
          </p:cNvPr>
          <p:cNvSpPr txBox="1"/>
          <p:nvPr/>
        </p:nvSpPr>
        <p:spPr>
          <a:xfrm>
            <a:off x="1400653" y="3644699"/>
            <a:ext cx="24510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a:t>
            </a:r>
            <a:r>
              <a:rPr kumimoji="0" lang="en-US" sz="1800" b="0" i="0" u="none" strike="noStrike" kern="0" cap="none" spc="0" normalizeH="0" baseline="0" noProof="0" dirty="0" err="1">
                <a:ln>
                  <a:noFill/>
                </a:ln>
                <a:solidFill>
                  <a:srgbClr val="414141"/>
                </a:solidFill>
                <a:effectLst/>
                <a:uLnTx/>
                <a:uFillTx/>
                <a:latin typeface="Gill Sans MT" panose="020B0502020104020203" pitchFamily="34" charset="77"/>
                <a:ea typeface="Palatino"/>
                <a:sym typeface="Palatino"/>
              </a:rPr>
              <a:t>Alexandru</a:t>
            </a: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 G. Bardas</a:t>
            </a:r>
          </a:p>
          <a:p>
            <a:pPr marL="0" marR="0" lvl="0" indent="0" algn="l" defTabSz="825500" rtl="0" eaLnBrk="1" fontAlgn="auto" latinLnBrk="0" hangingPunct="0">
              <a:lnSpc>
                <a:spcPct val="100000"/>
              </a:lnSpc>
              <a:spcBef>
                <a:spcPts val="0"/>
              </a:spcBef>
              <a:spcAft>
                <a:spcPts val="0"/>
              </a:spcAft>
              <a:buClrTx/>
              <a:buSzTx/>
              <a:buFontTx/>
              <a:buNone/>
              <a:tabLst/>
              <a:defRPr/>
            </a:pPr>
            <a:r>
              <a:rPr lang="en-US" sz="1800" dirty="0">
                <a:latin typeface="Gill Sans MT" panose="020B0502020104020203" pitchFamily="34" charset="77"/>
              </a:rPr>
              <a:t>…</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p:txBody>
      </p:sp>
      <p:sp>
        <p:nvSpPr>
          <p:cNvPr id="20" name="TextBox 19">
            <a:extLst>
              <a:ext uri="{FF2B5EF4-FFF2-40B4-BE49-F238E27FC236}">
                <a16:creationId xmlns:a16="http://schemas.microsoft.com/office/drawing/2014/main" id="{A34F4759-51B1-8F49-8031-756D4D742A92}"/>
              </a:ext>
            </a:extLst>
          </p:cNvPr>
          <p:cNvSpPr txBox="1"/>
          <p:nvPr/>
        </p:nvSpPr>
        <p:spPr>
          <a:xfrm>
            <a:off x="8424827" y="3543245"/>
            <a:ext cx="24510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rPr>
              <a:t>Dr. Pradeep Kumar</a:t>
            </a:r>
          </a:p>
          <a:p>
            <a:pPr marL="0" marR="0" lvl="0" indent="0" algn="l" defTabSz="825500" rtl="0" eaLnBrk="1" fontAlgn="auto" latinLnBrk="0" hangingPunct="0">
              <a:lnSpc>
                <a:spcPct val="100000"/>
              </a:lnSpc>
              <a:spcBef>
                <a:spcPts val="0"/>
              </a:spcBef>
              <a:spcAft>
                <a:spcPts val="0"/>
              </a:spcAft>
              <a:buClrTx/>
              <a:buSzTx/>
              <a:buFontTx/>
              <a:buNone/>
              <a:tabLst/>
              <a:defRPr/>
            </a:pPr>
            <a:r>
              <a:rPr lang="en-US" sz="1800" dirty="0">
                <a:latin typeface="Gill Sans MT" panose="020B0502020104020203" pitchFamily="34" charset="77"/>
              </a:rPr>
              <a:t>…</a:t>
            </a:r>
            <a:endParaRPr kumimoji="0" lang="en-US" sz="1800" b="0" i="0" u="none" strike="noStrike" kern="0" cap="none" spc="0" normalizeH="0" baseline="0" noProof="0" dirty="0">
              <a:ln>
                <a:noFill/>
              </a:ln>
              <a:solidFill>
                <a:srgbClr val="414141"/>
              </a:solidFill>
              <a:effectLst/>
              <a:uLnTx/>
              <a:uFillTx/>
              <a:latin typeface="Gill Sans MT" panose="020B0502020104020203" pitchFamily="34" charset="77"/>
              <a:ea typeface="Palatino"/>
              <a:sym typeface="Palatino"/>
            </a:endParaRPr>
          </a:p>
        </p:txBody>
      </p:sp>
      <p:pic>
        <p:nvPicPr>
          <p:cNvPr id="1028" name="Picture 4" descr="University of Kansas - Top 50 Affordable Online Graduate Education Programs  2020 - Best Colleges Online">
            <a:extLst>
              <a:ext uri="{FF2B5EF4-FFF2-40B4-BE49-F238E27FC236}">
                <a16:creationId xmlns:a16="http://schemas.microsoft.com/office/drawing/2014/main" id="{8AB8711C-77CC-934B-AA33-62F5C9343C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6677" y="4432582"/>
            <a:ext cx="2363097" cy="10168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Logo – Brand Guidelines">
            <a:extLst>
              <a:ext uri="{FF2B5EF4-FFF2-40B4-BE49-F238E27FC236}">
                <a16:creationId xmlns:a16="http://schemas.microsoft.com/office/drawing/2014/main" id="{767B438D-6D74-0447-9D92-AA16E8C22E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8335" y="4281544"/>
            <a:ext cx="2630320" cy="116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185343"/>
      </p:ext>
    </p:extLst>
  </p:cSld>
  <p:clrMapOvr>
    <a:masterClrMapping/>
  </p:clrMapOvr>
  <p:transition spd="med" advTm="10197"/>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89E7-C72B-F34C-94B6-3A06DF718702}"/>
              </a:ext>
            </a:extLst>
          </p:cNvPr>
          <p:cNvSpPr>
            <a:spLocks noGrp="1"/>
          </p:cNvSpPr>
          <p:nvPr>
            <p:ph type="title"/>
          </p:nvPr>
        </p:nvSpPr>
        <p:spPr/>
        <p:txBody>
          <a:bodyPr>
            <a:noAutofit/>
          </a:bodyPr>
          <a:lstStyle/>
          <a:p>
            <a:pPr hangingPunct="1">
              <a:spcBef>
                <a:spcPts val="1100"/>
              </a:spcBef>
            </a:pPr>
            <a:r>
              <a:rPr lang="en-US" sz="3600" dirty="0"/>
              <a:t>Graph-Centric Security, Learning, and Computing </a:t>
            </a:r>
            <a:br>
              <a:rPr lang="en-US" sz="3600" dirty="0"/>
            </a:br>
            <a:r>
              <a:rPr lang="en-US" sz="3600" dirty="0"/>
              <a:t>(Graph) Lab @ UNT</a:t>
            </a:r>
          </a:p>
        </p:txBody>
      </p:sp>
      <p:sp>
        <p:nvSpPr>
          <p:cNvPr id="4" name="Slide Number Placeholder 3">
            <a:extLst>
              <a:ext uri="{FF2B5EF4-FFF2-40B4-BE49-F238E27FC236}">
                <a16:creationId xmlns:a16="http://schemas.microsoft.com/office/drawing/2014/main" id="{D7B38FEC-C125-1047-8739-08B11241CA1F}"/>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34</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6" name="Rectangle 5">
            <a:extLst>
              <a:ext uri="{FF2B5EF4-FFF2-40B4-BE49-F238E27FC236}">
                <a16:creationId xmlns:a16="http://schemas.microsoft.com/office/drawing/2014/main" id="{A351C207-52D8-4645-99A7-19195D24CCCD}"/>
              </a:ext>
            </a:extLst>
          </p:cNvPr>
          <p:cNvSpPr/>
          <p:nvPr/>
        </p:nvSpPr>
        <p:spPr>
          <a:xfrm>
            <a:off x="4680693" y="1279577"/>
            <a:ext cx="2194560" cy="567211"/>
          </a:xfrm>
          <a:prstGeom prst="rect">
            <a:avLst/>
          </a:prstGeom>
          <a:solidFill>
            <a:srgbClr val="FEBAC1"/>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Security</a:t>
            </a:r>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7" name="Rectangle 6">
            <a:extLst>
              <a:ext uri="{FF2B5EF4-FFF2-40B4-BE49-F238E27FC236}">
                <a16:creationId xmlns:a16="http://schemas.microsoft.com/office/drawing/2014/main" id="{9B85EF79-2E3D-E443-9A1C-B982C57E1F45}"/>
              </a:ext>
            </a:extLst>
          </p:cNvPr>
          <p:cNvSpPr/>
          <p:nvPr/>
        </p:nvSpPr>
        <p:spPr>
          <a:xfrm>
            <a:off x="2484298" y="3958405"/>
            <a:ext cx="2194560" cy="567211"/>
          </a:xfrm>
          <a:prstGeom prst="rect">
            <a:avLst/>
          </a:prstGeom>
          <a:solidFill>
            <a:srgbClr val="DAF4D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HPC</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endParaRPr>
          </a:p>
        </p:txBody>
      </p:sp>
      <p:sp>
        <p:nvSpPr>
          <p:cNvPr id="8" name="Rectangle 7">
            <a:extLst>
              <a:ext uri="{FF2B5EF4-FFF2-40B4-BE49-F238E27FC236}">
                <a16:creationId xmlns:a16="http://schemas.microsoft.com/office/drawing/2014/main" id="{DC9DE131-79EE-9C45-ABB7-7ABC1D1F6CC1}"/>
              </a:ext>
            </a:extLst>
          </p:cNvPr>
          <p:cNvSpPr/>
          <p:nvPr/>
        </p:nvSpPr>
        <p:spPr>
          <a:xfrm>
            <a:off x="6355026" y="4166837"/>
            <a:ext cx="2194560" cy="567211"/>
          </a:xfrm>
          <a:prstGeom prst="rect">
            <a:avLst/>
          </a:prstGeom>
          <a:solidFill>
            <a:srgbClr val="D4CEF7"/>
          </a:solidFill>
          <a:ln w="12700" cap="flat" cmpd="sng" algn="ctr">
            <a:solidFill>
              <a:schemeClr val="tx1"/>
            </a:solidFill>
            <a:prstDash val="solid"/>
            <a:miter lim="800000"/>
          </a:ln>
          <a:effectLst/>
        </p:spPr>
        <p:txBody>
          <a:bodyPr lIns="91440" r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sym typeface="Palatino"/>
              </a:rPr>
              <a:t>Graph Algorithm/Learning</a:t>
            </a:r>
          </a:p>
        </p:txBody>
      </p:sp>
      <p:sp>
        <p:nvSpPr>
          <p:cNvPr id="30" name="Text Placeholder 2">
            <a:extLst>
              <a:ext uri="{FF2B5EF4-FFF2-40B4-BE49-F238E27FC236}">
                <a16:creationId xmlns:a16="http://schemas.microsoft.com/office/drawing/2014/main" id="{1A80E377-DE44-D645-A515-388AC3524FA9}"/>
              </a:ext>
            </a:extLst>
          </p:cNvPr>
          <p:cNvSpPr txBox="1">
            <a:spLocks/>
          </p:cNvSpPr>
          <p:nvPr/>
        </p:nvSpPr>
        <p:spPr>
          <a:xfrm>
            <a:off x="324548" y="1275131"/>
            <a:ext cx="4096823" cy="28719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None/>
              <a:tabLst/>
              <a:defRPr/>
            </a:pPr>
            <a:endParaRPr kumimoji="0" lang="en-US" sz="1800" b="0" i="0" u="none" strike="noStrike" kern="0" cap="none" spc="0" normalizeH="0" baseline="0" noProof="0" dirty="0">
              <a:ln>
                <a:noFill/>
              </a:ln>
              <a:solidFill>
                <a:srgbClr val="414141"/>
              </a:solidFill>
              <a:effectLst/>
              <a:uLnTx/>
              <a:uFillTx/>
              <a:latin typeface="Gill Sans MT" charset="0"/>
              <a:sym typeface="Palatino Linotype"/>
            </a:endParaRPr>
          </a:p>
        </p:txBody>
      </p:sp>
      <p:grpSp>
        <p:nvGrpSpPr>
          <p:cNvPr id="54" name="Group 53">
            <a:extLst>
              <a:ext uri="{FF2B5EF4-FFF2-40B4-BE49-F238E27FC236}">
                <a16:creationId xmlns:a16="http://schemas.microsoft.com/office/drawing/2014/main" id="{EB2CD817-8B75-AA42-ADC8-5E5FB1B336D3}"/>
              </a:ext>
            </a:extLst>
          </p:cNvPr>
          <p:cNvGrpSpPr/>
          <p:nvPr/>
        </p:nvGrpSpPr>
        <p:grpSpPr>
          <a:xfrm>
            <a:off x="4885615" y="2647595"/>
            <a:ext cx="1537008" cy="1482518"/>
            <a:chOff x="1852444" y="1671870"/>
            <a:chExt cx="2150538" cy="2074298"/>
          </a:xfrm>
        </p:grpSpPr>
        <p:sp>
          <p:nvSpPr>
            <p:cNvPr id="55" name="Oval 54">
              <a:extLst>
                <a:ext uri="{FF2B5EF4-FFF2-40B4-BE49-F238E27FC236}">
                  <a16:creationId xmlns:a16="http://schemas.microsoft.com/office/drawing/2014/main" id="{7064D3EE-8A48-8240-A639-E48345ABEE62}"/>
                </a:ext>
              </a:extLst>
            </p:cNvPr>
            <p:cNvSpPr/>
            <p:nvPr/>
          </p:nvSpPr>
          <p:spPr>
            <a:xfrm>
              <a:off x="1956055" y="1767103"/>
              <a:ext cx="375725" cy="375725"/>
            </a:xfrm>
            <a:prstGeom prst="ellipse">
              <a:avLst/>
            </a:prstGeom>
            <a:solidFill>
              <a:schemeClr val="accent6">
                <a:lumMod val="60000"/>
                <a:lumOff val="4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6" name="Oval 55">
              <a:extLst>
                <a:ext uri="{FF2B5EF4-FFF2-40B4-BE49-F238E27FC236}">
                  <a16:creationId xmlns:a16="http://schemas.microsoft.com/office/drawing/2014/main" id="{B31118FB-ACD8-0A4C-B913-0137E46BC1A1}"/>
                </a:ext>
              </a:extLst>
            </p:cNvPr>
            <p:cNvSpPr/>
            <p:nvPr/>
          </p:nvSpPr>
          <p:spPr>
            <a:xfrm>
              <a:off x="1852444" y="2567174"/>
              <a:ext cx="375725" cy="375725"/>
            </a:xfrm>
            <a:prstGeom prst="ellipse">
              <a:avLst/>
            </a:prstGeom>
            <a:solidFill>
              <a:schemeClr val="accent4">
                <a:lumMod val="20000"/>
                <a:lumOff val="8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7" name="Oval 56">
              <a:extLst>
                <a:ext uri="{FF2B5EF4-FFF2-40B4-BE49-F238E27FC236}">
                  <a16:creationId xmlns:a16="http://schemas.microsoft.com/office/drawing/2014/main" id="{5A39CC16-AB85-3F45-95B3-A4BC7B4BA08F}"/>
                </a:ext>
              </a:extLst>
            </p:cNvPr>
            <p:cNvSpPr/>
            <p:nvPr/>
          </p:nvSpPr>
          <p:spPr>
            <a:xfrm>
              <a:off x="2724766" y="2240058"/>
              <a:ext cx="375725" cy="375725"/>
            </a:xfrm>
            <a:prstGeom prst="ellipse">
              <a:avLst/>
            </a:prstGeom>
            <a:solidFill>
              <a:srgbClr val="FF26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8" name="Oval 57">
              <a:extLst>
                <a:ext uri="{FF2B5EF4-FFF2-40B4-BE49-F238E27FC236}">
                  <a16:creationId xmlns:a16="http://schemas.microsoft.com/office/drawing/2014/main" id="{041D5A59-63EA-164C-81F9-86F136F5D4D0}"/>
                </a:ext>
              </a:extLst>
            </p:cNvPr>
            <p:cNvSpPr/>
            <p:nvPr/>
          </p:nvSpPr>
          <p:spPr>
            <a:xfrm>
              <a:off x="1956055" y="3370443"/>
              <a:ext cx="375725" cy="375725"/>
            </a:xfrm>
            <a:prstGeom prst="ellipse">
              <a:avLst/>
            </a:prstGeom>
            <a:solidFill>
              <a:srgbClr val="FFFF00"/>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59" name="Oval 58">
              <a:extLst>
                <a:ext uri="{FF2B5EF4-FFF2-40B4-BE49-F238E27FC236}">
                  <a16:creationId xmlns:a16="http://schemas.microsoft.com/office/drawing/2014/main" id="{D5232E7C-91CF-3D43-AD63-B25D39CD0963}"/>
                </a:ext>
              </a:extLst>
            </p:cNvPr>
            <p:cNvSpPr/>
            <p:nvPr/>
          </p:nvSpPr>
          <p:spPr>
            <a:xfrm>
              <a:off x="3152761" y="1671870"/>
              <a:ext cx="375725" cy="375725"/>
            </a:xfrm>
            <a:prstGeom prst="ellipse">
              <a:avLst/>
            </a:prstGeom>
            <a:solidFill>
              <a:schemeClr val="accent5">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0" name="Oval 59">
              <a:extLst>
                <a:ext uri="{FF2B5EF4-FFF2-40B4-BE49-F238E27FC236}">
                  <a16:creationId xmlns:a16="http://schemas.microsoft.com/office/drawing/2014/main" id="{E8FD4EE4-CB6A-9549-8A5C-92B6B96355FC}"/>
                </a:ext>
              </a:extLst>
            </p:cNvPr>
            <p:cNvSpPr/>
            <p:nvPr/>
          </p:nvSpPr>
          <p:spPr>
            <a:xfrm>
              <a:off x="3412902" y="2783317"/>
              <a:ext cx="375725" cy="375725"/>
            </a:xfrm>
            <a:prstGeom prst="ellipse">
              <a:avLst/>
            </a:prstGeom>
            <a:solidFill>
              <a:schemeClr val="accent2">
                <a:lumMod val="7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sp>
          <p:nvSpPr>
            <p:cNvPr id="61" name="Oval 60">
              <a:extLst>
                <a:ext uri="{FF2B5EF4-FFF2-40B4-BE49-F238E27FC236}">
                  <a16:creationId xmlns:a16="http://schemas.microsoft.com/office/drawing/2014/main" id="{008EA337-C258-9C45-A932-B7AB0F4A51DF}"/>
                </a:ext>
              </a:extLst>
            </p:cNvPr>
            <p:cNvSpPr/>
            <p:nvPr/>
          </p:nvSpPr>
          <p:spPr>
            <a:xfrm>
              <a:off x="2731615" y="2999487"/>
              <a:ext cx="375725" cy="375725"/>
            </a:xfrm>
            <a:prstGeom prst="ellipse">
              <a:avLst/>
            </a:prstGeom>
            <a:solidFill>
              <a:srgbClr val="0432FF"/>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2" name="Straight Arrow Connector 61">
              <a:extLst>
                <a:ext uri="{FF2B5EF4-FFF2-40B4-BE49-F238E27FC236}">
                  <a16:creationId xmlns:a16="http://schemas.microsoft.com/office/drawing/2014/main" id="{6873CB9A-DCCE-2F40-910C-8CFC69359713}"/>
                </a:ext>
              </a:extLst>
            </p:cNvPr>
            <p:cNvCxnSpPr>
              <a:stCxn id="57" idx="0"/>
              <a:endCxn id="59" idx="3"/>
            </p:cNvCxnSpPr>
            <p:nvPr/>
          </p:nvCxnSpPr>
          <p:spPr>
            <a:xfrm flipV="1">
              <a:off x="2912629" y="1992571"/>
              <a:ext cx="295156" cy="24748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DDFC36A-33B4-4647-934D-DC2C796C36B2}"/>
                </a:ext>
              </a:extLst>
            </p:cNvPr>
            <p:cNvCxnSpPr>
              <a:stCxn id="56" idx="0"/>
              <a:endCxn id="55" idx="4"/>
            </p:cNvCxnSpPr>
            <p:nvPr/>
          </p:nvCxnSpPr>
          <p:spPr>
            <a:xfrm flipV="1">
              <a:off x="2040307" y="2142828"/>
              <a:ext cx="103611" cy="42434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C140249-73D9-E146-B82A-B04107DFFBA2}"/>
                </a:ext>
              </a:extLst>
            </p:cNvPr>
            <p:cNvCxnSpPr>
              <a:stCxn id="57" idx="6"/>
              <a:endCxn id="68" idx="2"/>
            </p:cNvCxnSpPr>
            <p:nvPr/>
          </p:nvCxnSpPr>
          <p:spPr>
            <a:xfrm flipV="1">
              <a:off x="3100491" y="2341940"/>
              <a:ext cx="526766" cy="85981"/>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4E00352A-786E-3F49-81B9-BF6D9A8713B6}"/>
                </a:ext>
              </a:extLst>
            </p:cNvPr>
            <p:cNvCxnSpPr>
              <a:stCxn id="55" idx="5"/>
              <a:endCxn id="57" idx="1"/>
            </p:cNvCxnSpPr>
            <p:nvPr/>
          </p:nvCxnSpPr>
          <p:spPr>
            <a:xfrm>
              <a:off x="2276756" y="2087804"/>
              <a:ext cx="503034" cy="207278"/>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EC120FA1-15F8-5846-A914-EABE3B1385C9}"/>
                </a:ext>
              </a:extLst>
            </p:cNvPr>
            <p:cNvSpPr/>
            <p:nvPr/>
          </p:nvSpPr>
          <p:spPr>
            <a:xfrm>
              <a:off x="3484048" y="3370443"/>
              <a:ext cx="375725" cy="375725"/>
            </a:xfrm>
            <a:prstGeom prst="ellipse">
              <a:avLst/>
            </a:prstGeom>
            <a:solidFill>
              <a:schemeClr val="bg1">
                <a:lumMod val="85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7" name="Straight Arrow Connector 66">
              <a:extLst>
                <a:ext uri="{FF2B5EF4-FFF2-40B4-BE49-F238E27FC236}">
                  <a16:creationId xmlns:a16="http://schemas.microsoft.com/office/drawing/2014/main" id="{60F12362-DC9E-FF41-AD7B-CEC35350D76E}"/>
                </a:ext>
              </a:extLst>
            </p:cNvPr>
            <p:cNvCxnSpPr>
              <a:endCxn id="61" idx="5"/>
            </p:cNvCxnSpPr>
            <p:nvPr/>
          </p:nvCxnSpPr>
          <p:spPr>
            <a:xfrm flipH="1" flipV="1">
              <a:off x="3052316" y="3320188"/>
              <a:ext cx="466614" cy="13984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68" name="Oval 67">
              <a:extLst>
                <a:ext uri="{FF2B5EF4-FFF2-40B4-BE49-F238E27FC236}">
                  <a16:creationId xmlns:a16="http://schemas.microsoft.com/office/drawing/2014/main" id="{3CDDA337-EDB8-E049-B4BB-B265881584A0}"/>
                </a:ext>
              </a:extLst>
            </p:cNvPr>
            <p:cNvSpPr/>
            <p:nvPr/>
          </p:nvSpPr>
          <p:spPr>
            <a:xfrm>
              <a:off x="3627257" y="2154077"/>
              <a:ext cx="375725" cy="375725"/>
            </a:xfrm>
            <a:prstGeom prst="ellipse">
              <a:avLst/>
            </a:prstGeom>
            <a:solidFill>
              <a:schemeClr val="accent2">
                <a:lumMod val="40000"/>
                <a:lumOff val="60000"/>
              </a:schemeClr>
            </a:solidFill>
            <a:ln>
              <a:solidFill>
                <a:schemeClr val="tx1"/>
              </a:solid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414141"/>
                </a:solidFill>
                <a:effectLst/>
                <a:uLnTx/>
                <a:uFillTx/>
                <a:latin typeface="Bodoni SvtyTwo ITC TT-Book"/>
                <a:sym typeface="Palatino"/>
              </a:endParaRPr>
            </a:p>
          </p:txBody>
        </p:sp>
        <p:cxnSp>
          <p:nvCxnSpPr>
            <p:cNvPr id="69" name="Straight Arrow Connector 68">
              <a:extLst>
                <a:ext uri="{FF2B5EF4-FFF2-40B4-BE49-F238E27FC236}">
                  <a16:creationId xmlns:a16="http://schemas.microsoft.com/office/drawing/2014/main" id="{191A8590-452C-6C41-8646-664ECD3AA542}"/>
                </a:ext>
              </a:extLst>
            </p:cNvPr>
            <p:cNvCxnSpPr>
              <a:stCxn id="57" idx="5"/>
              <a:endCxn id="60" idx="1"/>
            </p:cNvCxnSpPr>
            <p:nvPr/>
          </p:nvCxnSpPr>
          <p:spPr>
            <a:xfrm>
              <a:off x="3045467" y="2560759"/>
              <a:ext cx="422459" cy="27758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CBB1F75-F1DD-9542-8919-34E284AB911B}"/>
                </a:ext>
              </a:extLst>
            </p:cNvPr>
            <p:cNvCxnSpPr>
              <a:stCxn id="57" idx="4"/>
            </p:cNvCxnSpPr>
            <p:nvPr/>
          </p:nvCxnSpPr>
          <p:spPr>
            <a:xfrm>
              <a:off x="2912629" y="2615783"/>
              <a:ext cx="24057" cy="38250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91202B7-77E3-BA42-BE28-7F9E5C8AA454}"/>
                </a:ext>
              </a:extLst>
            </p:cNvPr>
            <p:cNvCxnSpPr/>
            <p:nvPr/>
          </p:nvCxnSpPr>
          <p:spPr>
            <a:xfrm flipV="1">
              <a:off x="2267970" y="3320188"/>
              <a:ext cx="518669" cy="96747"/>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070E36C-0D1D-6444-85A9-E64D179743E7}"/>
                </a:ext>
              </a:extLst>
            </p:cNvPr>
            <p:cNvCxnSpPr>
              <a:stCxn id="57" idx="2"/>
              <a:endCxn id="56" idx="6"/>
            </p:cNvCxnSpPr>
            <p:nvPr/>
          </p:nvCxnSpPr>
          <p:spPr>
            <a:xfrm flipH="1">
              <a:off x="2228169" y="2427921"/>
              <a:ext cx="496597" cy="327116"/>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129C4D4-DFB6-9E4B-90F4-40763C553B32}"/>
                </a:ext>
              </a:extLst>
            </p:cNvPr>
            <p:cNvCxnSpPr>
              <a:stCxn id="56" idx="4"/>
            </p:cNvCxnSpPr>
            <p:nvPr/>
          </p:nvCxnSpPr>
          <p:spPr>
            <a:xfrm>
              <a:off x="2040307" y="2942899"/>
              <a:ext cx="103562" cy="430742"/>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ABD0E7E-5E34-CF42-B0BB-10C09BFD29D2}"/>
                </a:ext>
              </a:extLst>
            </p:cNvPr>
            <p:cNvCxnSpPr>
              <a:stCxn id="60" idx="0"/>
              <a:endCxn id="68" idx="4"/>
            </p:cNvCxnSpPr>
            <p:nvPr/>
          </p:nvCxnSpPr>
          <p:spPr>
            <a:xfrm flipV="1">
              <a:off x="3600765" y="2529802"/>
              <a:ext cx="214355" cy="253515"/>
            </a:xfrm>
            <a:prstGeom prst="straightConnector1">
              <a:avLst/>
            </a:prstGeom>
            <a:ln w="12700">
              <a:solidFill>
                <a:srgbClr val="000000"/>
              </a:solidFill>
              <a:headEnd type="none" w="lg" len="med"/>
              <a:tailEnd type="none" w="lg" len="med"/>
            </a:ln>
            <a:effectLst>
              <a:outerShdw blurRad="38100"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grpSp>
      <p:sp>
        <p:nvSpPr>
          <p:cNvPr id="79" name="Circular Arrow 78">
            <a:extLst>
              <a:ext uri="{FF2B5EF4-FFF2-40B4-BE49-F238E27FC236}">
                <a16:creationId xmlns:a16="http://schemas.microsoft.com/office/drawing/2014/main" id="{ECE0993A-B02B-F24E-A40B-A8ECD82E0021}"/>
              </a:ext>
            </a:extLst>
          </p:cNvPr>
          <p:cNvSpPr/>
          <p:nvPr/>
        </p:nvSpPr>
        <p:spPr>
          <a:xfrm rot="4177975">
            <a:off x="5101859" y="2041121"/>
            <a:ext cx="2665264" cy="2078746"/>
          </a:xfrm>
          <a:prstGeom prst="circularArrow">
            <a:avLst>
              <a:gd name="adj1" fmla="val 9447"/>
              <a:gd name="adj2" fmla="val 938193"/>
              <a:gd name="adj3" fmla="val 20491962"/>
              <a:gd name="adj4" fmla="val 11678399"/>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0" name="Circular Arrow 79">
            <a:extLst>
              <a:ext uri="{FF2B5EF4-FFF2-40B4-BE49-F238E27FC236}">
                <a16:creationId xmlns:a16="http://schemas.microsoft.com/office/drawing/2014/main" id="{A6C9ED79-022E-A642-8219-328B5AF7D81D}"/>
              </a:ext>
            </a:extLst>
          </p:cNvPr>
          <p:cNvSpPr/>
          <p:nvPr/>
        </p:nvSpPr>
        <p:spPr>
          <a:xfrm rot="10440697">
            <a:off x="4115538" y="3327861"/>
            <a:ext cx="3257889" cy="2078746"/>
          </a:xfrm>
          <a:prstGeom prst="circularArrow">
            <a:avLst>
              <a:gd name="adj1" fmla="val 9447"/>
              <a:gd name="adj2" fmla="val 938193"/>
              <a:gd name="adj3" fmla="val 20491962"/>
              <a:gd name="adj4" fmla="val 12748345"/>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1" name="Circular Arrow 80">
            <a:extLst>
              <a:ext uri="{FF2B5EF4-FFF2-40B4-BE49-F238E27FC236}">
                <a16:creationId xmlns:a16="http://schemas.microsoft.com/office/drawing/2014/main" id="{49653CED-B389-D74A-B0B0-9F70C01F5EE2}"/>
              </a:ext>
            </a:extLst>
          </p:cNvPr>
          <p:cNvSpPr/>
          <p:nvPr/>
        </p:nvSpPr>
        <p:spPr>
          <a:xfrm rot="17503910">
            <a:off x="3433519" y="2119812"/>
            <a:ext cx="2798628" cy="2078746"/>
          </a:xfrm>
          <a:prstGeom prst="circularArrow">
            <a:avLst>
              <a:gd name="adj1" fmla="val 9447"/>
              <a:gd name="adj2" fmla="val 938193"/>
              <a:gd name="adj3" fmla="val 20491962"/>
              <a:gd name="adj4" fmla="val 12643866"/>
              <a:gd name="adj5" fmla="val 12091"/>
            </a:avLst>
          </a:prstGeom>
          <a:solidFill>
            <a:srgbClr val="FACAFC"/>
          </a:solidFill>
          <a:ln w="127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39" name="Text Placeholder 2">
            <a:extLst>
              <a:ext uri="{FF2B5EF4-FFF2-40B4-BE49-F238E27FC236}">
                <a16:creationId xmlns:a16="http://schemas.microsoft.com/office/drawing/2014/main" id="{9657A71A-4A4A-204C-9DBE-E3E50DAD2CBD}"/>
              </a:ext>
            </a:extLst>
          </p:cNvPr>
          <p:cNvSpPr>
            <a:spLocks noGrp="1"/>
          </p:cNvSpPr>
          <p:nvPr>
            <p:ph type="body" idx="1"/>
          </p:nvPr>
        </p:nvSpPr>
        <p:spPr>
          <a:xfrm>
            <a:off x="6435961" y="4706878"/>
            <a:ext cx="4807539" cy="1115141"/>
          </a:xfrm>
        </p:spPr>
        <p:txBody>
          <a:bodyPr>
            <a:normAutofit/>
          </a:bodyPr>
          <a:lstStyle/>
          <a:p>
            <a:pPr marL="0" indent="0">
              <a:spcBef>
                <a:spcPts val="0"/>
              </a:spcBef>
              <a:buNone/>
            </a:pPr>
            <a:r>
              <a:rPr lang="en-US" sz="2000" dirty="0">
                <a:solidFill>
                  <a:srgbClr val="A66CFC"/>
                </a:solidFill>
              </a:rPr>
              <a:t>   GNN explanation for security applications</a:t>
            </a:r>
          </a:p>
          <a:p>
            <a:pPr lvl="1">
              <a:spcBef>
                <a:spcPts val="0"/>
              </a:spcBef>
            </a:pPr>
            <a:r>
              <a:rPr lang="en-US" sz="1600" dirty="0"/>
              <a:t>Illuminati [</a:t>
            </a:r>
            <a:r>
              <a:rPr lang="en-US" sz="1600" i="1" dirty="0"/>
              <a:t>EuroS&amp;P’22</a:t>
            </a:r>
            <a:r>
              <a:rPr lang="en-US" sz="1600" dirty="0"/>
              <a:t>]</a:t>
            </a:r>
          </a:p>
        </p:txBody>
      </p:sp>
      <p:sp>
        <p:nvSpPr>
          <p:cNvPr id="40" name="Text Placeholder 2">
            <a:extLst>
              <a:ext uri="{FF2B5EF4-FFF2-40B4-BE49-F238E27FC236}">
                <a16:creationId xmlns:a16="http://schemas.microsoft.com/office/drawing/2014/main" id="{85185518-BA37-DD43-8F54-6C5559EDF670}"/>
              </a:ext>
            </a:extLst>
          </p:cNvPr>
          <p:cNvSpPr txBox="1">
            <a:spLocks/>
          </p:cNvSpPr>
          <p:nvPr/>
        </p:nvSpPr>
        <p:spPr>
          <a:xfrm>
            <a:off x="1629329" y="4488406"/>
            <a:ext cx="3556534" cy="14413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HPC for graph algorithms</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Aquila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304800" marR="0" lvl="0"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iSpan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SC’18</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1" name="Text Placeholder 2">
            <a:extLst>
              <a:ext uri="{FF2B5EF4-FFF2-40B4-BE49-F238E27FC236}">
                <a16:creationId xmlns:a16="http://schemas.microsoft.com/office/drawing/2014/main" id="{2E3F6394-4A18-9B4A-8DAE-2369C85EEBCD}"/>
              </a:ext>
            </a:extLst>
          </p:cNvPr>
          <p:cNvSpPr txBox="1">
            <a:spLocks/>
          </p:cNvSpPr>
          <p:nvPr/>
        </p:nvSpPr>
        <p:spPr>
          <a:xfrm>
            <a:off x="4435692" y="5055884"/>
            <a:ext cx="3037281" cy="136623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00B050"/>
                </a:solidFill>
                <a:effectLst/>
                <a:uLnTx/>
                <a:uFillTx/>
                <a:latin typeface="Gill Sans MT" charset="0"/>
                <a:sym typeface="Palatino Linotype"/>
              </a:rPr>
              <a:t>    HPC for GNN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TLPGNN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HPDC’22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2" name="Text Placeholder 2">
            <a:extLst>
              <a:ext uri="{FF2B5EF4-FFF2-40B4-BE49-F238E27FC236}">
                <a16:creationId xmlns:a16="http://schemas.microsoft.com/office/drawing/2014/main" id="{6A656245-B495-4C4C-A93F-6F00F4FAEF8C}"/>
              </a:ext>
            </a:extLst>
          </p:cNvPr>
          <p:cNvSpPr txBox="1">
            <a:spLocks/>
          </p:cNvSpPr>
          <p:nvPr/>
        </p:nvSpPr>
        <p:spPr>
          <a:xfrm>
            <a:off x="6976522" y="1496596"/>
            <a:ext cx="3556534" cy="20787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Cyber threat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NestedGNN</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ICC’22</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CyberGraph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RAID’20</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sp>
        <p:nvSpPr>
          <p:cNvPr id="43" name="Text Placeholder 2">
            <a:extLst>
              <a:ext uri="{FF2B5EF4-FFF2-40B4-BE49-F238E27FC236}">
                <a16:creationId xmlns:a16="http://schemas.microsoft.com/office/drawing/2014/main" id="{91F8E1FB-DCD6-E24D-8140-78E344021AB3}"/>
              </a:ext>
            </a:extLst>
          </p:cNvPr>
          <p:cNvSpPr txBox="1">
            <a:spLocks/>
          </p:cNvSpPr>
          <p:nvPr/>
        </p:nvSpPr>
        <p:spPr>
          <a:xfrm>
            <a:off x="1148232" y="1466827"/>
            <a:ext cx="3556534" cy="20787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4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2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0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18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0" marR="0" lvl="0" indent="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None/>
              <a:tabLst/>
              <a:defRPr/>
            </a:pPr>
            <a:r>
              <a:rPr kumimoji="0" lang="en-US" sz="2000" b="0" i="0" u="none" strike="noStrike" kern="0" cap="none" spc="0" normalizeH="0" baseline="0" noProof="0" dirty="0">
                <a:ln>
                  <a:noFill/>
                </a:ln>
                <a:solidFill>
                  <a:srgbClr val="FF0000"/>
                </a:solidFill>
                <a:effectLst/>
                <a:uLnTx/>
                <a:uFillTx/>
                <a:latin typeface="Gill Sans MT" charset="0"/>
                <a:sym typeface="Palatino Linotype"/>
              </a:rPr>
              <a:t>    Code vulnerability detection</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DEFInit</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Security’21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err="1">
                <a:ln>
                  <a:noFill/>
                </a:ln>
                <a:solidFill>
                  <a:srgbClr val="414141"/>
                </a:solidFill>
                <a:effectLst/>
                <a:uLnTx/>
                <a:uFillTx/>
                <a:latin typeface="Gill Sans MT" charset="0"/>
                <a:sym typeface="Palatino Linotype"/>
              </a:rPr>
              <a:t>BugGraph</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AsiaCCS’21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a:p>
            <a:pPr marL="609600" marR="0" lvl="1" indent="-304800" algn="l" defTabSz="412750" rtl="0" eaLnBrk="1" fontAlgn="auto" latinLnBrk="0" hangingPunct="1">
              <a:lnSpc>
                <a:spcPct val="100000"/>
              </a:lnSpc>
              <a:spcBef>
                <a:spcPts val="0"/>
              </a:spcBef>
              <a:spcAft>
                <a:spcPts val="0"/>
              </a:spcAft>
              <a:buClr>
                <a:srgbClr val="929292"/>
              </a:buClr>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414141"/>
                </a:solidFill>
                <a:effectLst/>
                <a:uLnTx/>
                <a:uFillTx/>
                <a:latin typeface="Gill Sans MT" charset="0"/>
                <a:sym typeface="Palatino Linotype"/>
              </a:rPr>
              <a:t>Vestige [</a:t>
            </a:r>
            <a:r>
              <a:rPr kumimoji="0" lang="en-US" sz="1600" b="0" i="1" u="none" strike="noStrike" kern="0" cap="none" spc="0" normalizeH="0" baseline="0" noProof="0" dirty="0">
                <a:ln>
                  <a:noFill/>
                </a:ln>
                <a:solidFill>
                  <a:srgbClr val="414141"/>
                </a:solidFill>
                <a:effectLst/>
                <a:uLnTx/>
                <a:uFillTx/>
                <a:latin typeface="Gill Sans MT" charset="0"/>
                <a:sym typeface="Palatino Linotype"/>
              </a:rPr>
              <a:t>ACNS’21</a:t>
            </a:r>
            <a:r>
              <a:rPr kumimoji="0" lang="en-US" sz="1600" b="0" i="0" u="none" strike="noStrike" kern="0" cap="none" spc="0" normalizeH="0" baseline="0" noProof="0" dirty="0">
                <a:ln>
                  <a:noFill/>
                </a:ln>
                <a:solidFill>
                  <a:srgbClr val="414141"/>
                </a:solidFill>
                <a:effectLst/>
                <a:uLnTx/>
                <a:uFillTx/>
                <a:latin typeface="Gill Sans MT" charset="0"/>
                <a:sym typeface="Palatino Linotype"/>
              </a:rPr>
              <a:t>]</a:t>
            </a:r>
          </a:p>
        </p:txBody>
      </p:sp>
      <p:pic>
        <p:nvPicPr>
          <p:cNvPr id="44" name="Google Shape;65;p1">
            <a:extLst>
              <a:ext uri="{FF2B5EF4-FFF2-40B4-BE49-F238E27FC236}">
                <a16:creationId xmlns:a16="http://schemas.microsoft.com/office/drawing/2014/main" id="{7F4052F6-C0D9-A94A-9EAD-603C250BB157}"/>
              </a:ext>
            </a:extLst>
          </p:cNvPr>
          <p:cNvPicPr preferRelativeResize="0"/>
          <p:nvPr/>
        </p:nvPicPr>
        <p:blipFill rotWithShape="1">
          <a:blip r:embed="rId3">
            <a:alphaModFix/>
          </a:blip>
          <a:srcRect l="13636" r="13915" b="3251"/>
          <a:stretch/>
        </p:blipFill>
        <p:spPr>
          <a:xfrm>
            <a:off x="24357" y="6020252"/>
            <a:ext cx="1238953" cy="827241"/>
          </a:xfrm>
          <a:prstGeom prst="rect">
            <a:avLst/>
          </a:prstGeom>
          <a:noFill/>
          <a:ln>
            <a:noFill/>
          </a:ln>
        </p:spPr>
      </p:pic>
    </p:spTree>
    <p:extLst>
      <p:ext uri="{BB962C8B-B14F-4D97-AF65-F5344CB8AC3E}">
        <p14:creationId xmlns:p14="http://schemas.microsoft.com/office/powerpoint/2010/main" val="170338010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Google Shape;82;p15"/>
          <p:cNvSpPr txBox="1">
            <a:spLocks noGrp="1"/>
          </p:cNvSpPr>
          <p:nvPr>
            <p:ph type="body" idx="4294967295"/>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sp>
        <p:nvSpPr>
          <p:cNvPr id="83" name="Google Shape;83;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hangingPunct="1">
              <a:buClr>
                <a:srgbClr val="000000"/>
              </a:buClr>
            </a:pPr>
            <a:fld id="{00000000-1234-1234-1234-123412341234}" type="slidenum">
              <a:rPr lang="en">
                <a:solidFill>
                  <a:srgbClr val="595959"/>
                </a:solidFill>
                <a:latin typeface="Arial"/>
                <a:cs typeface="Arial"/>
                <a:sym typeface="Arial"/>
              </a:rPr>
              <a:pPr defTabSz="1219170" hangingPunct="1">
                <a:buClr>
                  <a:srgbClr val="000000"/>
                </a:buClr>
              </a:pPr>
              <a:t>4</a:t>
            </a:fld>
            <a:endParaRPr>
              <a:solidFill>
                <a:srgbClr val="595959"/>
              </a:solidFill>
              <a:latin typeface="Arial"/>
              <a:cs typeface="Arial"/>
              <a:sym typeface="Arial"/>
            </a:endParaRPr>
          </a:p>
        </p:txBody>
      </p:sp>
      <p:sp>
        <p:nvSpPr>
          <p:cNvPr id="84" name="Google Shape;84;p15"/>
          <p:cNvSpPr txBox="1">
            <a:spLocks noGrp="1"/>
          </p:cNvSpPr>
          <p:nvPr>
            <p:ph type="body" idx="2"/>
          </p:nvPr>
        </p:nvSpPr>
        <p:spPr>
          <a:xfrm>
            <a:off x="792800" y="6207300"/>
            <a:ext cx="10606400" cy="433600"/>
          </a:xfrm>
          <a:prstGeom prst="rect">
            <a:avLst/>
          </a:prstGeom>
        </p:spPr>
        <p:txBody>
          <a:bodyPr spcFirstLastPara="1" wrap="square" lIns="121900" tIns="121900" rIns="121900" bIns="121900" anchor="t" anchorCtr="0">
            <a:noAutofit/>
          </a:bodyPr>
          <a:lstStyle/>
          <a:p>
            <a:pPr marL="0" indent="0">
              <a:spcAft>
                <a:spcPts val="2133"/>
              </a:spcAft>
              <a:buNone/>
            </a:pPr>
            <a:r>
              <a:rPr lang="en"/>
              <a:t>Sanchez-Lengeling, et al., "A Gentle Introduction to Graph Neural Networks", Distill, 2021.</a:t>
            </a:r>
            <a:endParaRPr/>
          </a:p>
        </p:txBody>
      </p:sp>
      <p:pic>
        <p:nvPicPr>
          <p:cNvPr id="85" name="Google Shape;85;p15"/>
          <p:cNvPicPr preferRelativeResize="0"/>
          <p:nvPr/>
        </p:nvPicPr>
        <p:blipFill rotWithShape="1">
          <a:blip r:embed="rId3">
            <a:alphaModFix/>
          </a:blip>
          <a:srcRect r="34314"/>
          <a:stretch/>
        </p:blipFill>
        <p:spPr>
          <a:xfrm>
            <a:off x="1500439" y="1536633"/>
            <a:ext cx="6037197" cy="1840067"/>
          </a:xfrm>
          <a:prstGeom prst="rect">
            <a:avLst/>
          </a:prstGeom>
          <a:noFill/>
          <a:ln>
            <a:noFill/>
          </a:ln>
        </p:spPr>
      </p:pic>
      <p:sp>
        <p:nvSpPr>
          <p:cNvPr id="7" name="Title 1">
            <a:extLst>
              <a:ext uri="{FF2B5EF4-FFF2-40B4-BE49-F238E27FC236}">
                <a16:creationId xmlns:a16="http://schemas.microsoft.com/office/drawing/2014/main" id="{C75059C7-6E37-684F-8622-EF5185D57E8C}"/>
              </a:ext>
            </a:extLst>
          </p:cNvPr>
          <p:cNvSpPr txBox="1">
            <a:spLocks/>
          </p:cNvSpPr>
          <p:nvPr/>
        </p:nvSpPr>
        <p:spPr>
          <a:xfrm>
            <a:off x="476251" y="120079"/>
            <a:ext cx="11239500" cy="831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marL="0" marR="0" lvl="0" indent="0" algn="ctr" defTabSz="412750" eaLnBrk="1" fontAlgn="auto" latinLnBrk="0" hangingPunct="1">
              <a:lnSpc>
                <a:spcPct val="90000"/>
              </a:lnSpc>
              <a:spcBef>
                <a:spcPts val="1150"/>
              </a:spcBef>
              <a:spcAft>
                <a:spcPts val="0"/>
              </a:spcAft>
              <a:buClrTx/>
              <a:buSzTx/>
              <a:buFontTx/>
              <a:buNone/>
              <a:tabLst/>
              <a:defRPr/>
            </a:pPr>
            <a:r>
              <a:rPr lang="en-US" dirty="0"/>
              <a:t>Graph Neural Networks (GNNs)</a:t>
            </a:r>
            <a:endParaRPr kumimoji="0" lang="en-US" sz="4400" b="0" i="0" u="none" strike="noStrike" kern="0" cap="none" spc="0" normalizeH="0" baseline="0" noProof="0" dirty="0">
              <a:ln>
                <a:noFill/>
              </a:ln>
              <a:solidFill>
                <a:srgbClr val="0433FF"/>
              </a:solidFill>
              <a:effectLst/>
              <a:uLnTx/>
              <a:uFillTx/>
              <a:latin typeface="Gill Sans MT" charset="0"/>
              <a:sym typeface="Palatino Linotyp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6"/>
          <p:cNvSpPr txBox="1">
            <a:spLocks noGrp="1"/>
          </p:cNvSpPr>
          <p:nvPr>
            <p:ph type="body" idx="4294967295"/>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sp>
        <p:nvSpPr>
          <p:cNvPr id="92" name="Google Shape;92;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hangingPunct="1">
              <a:buClr>
                <a:srgbClr val="000000"/>
              </a:buClr>
            </a:pPr>
            <a:fld id="{00000000-1234-1234-1234-123412341234}" type="slidenum">
              <a:rPr lang="en">
                <a:solidFill>
                  <a:srgbClr val="595959"/>
                </a:solidFill>
                <a:latin typeface="Arial"/>
                <a:cs typeface="Arial"/>
                <a:sym typeface="Arial"/>
              </a:rPr>
              <a:pPr defTabSz="1219170" hangingPunct="1">
                <a:buClr>
                  <a:srgbClr val="000000"/>
                </a:buClr>
              </a:pPr>
              <a:t>5</a:t>
            </a:fld>
            <a:endParaRPr>
              <a:solidFill>
                <a:srgbClr val="595959"/>
              </a:solidFill>
              <a:latin typeface="Arial"/>
              <a:cs typeface="Arial"/>
              <a:sym typeface="Arial"/>
            </a:endParaRPr>
          </a:p>
        </p:txBody>
      </p:sp>
      <p:sp>
        <p:nvSpPr>
          <p:cNvPr id="93" name="Google Shape;93;p16"/>
          <p:cNvSpPr txBox="1">
            <a:spLocks noGrp="1"/>
          </p:cNvSpPr>
          <p:nvPr>
            <p:ph type="body" idx="2"/>
          </p:nvPr>
        </p:nvSpPr>
        <p:spPr>
          <a:xfrm>
            <a:off x="792800" y="6207300"/>
            <a:ext cx="10606400" cy="433600"/>
          </a:xfrm>
          <a:prstGeom prst="rect">
            <a:avLst/>
          </a:prstGeom>
        </p:spPr>
        <p:txBody>
          <a:bodyPr spcFirstLastPara="1" wrap="square" lIns="121900" tIns="121900" rIns="121900" bIns="121900" anchor="t" anchorCtr="0">
            <a:noAutofit/>
          </a:bodyPr>
          <a:lstStyle/>
          <a:p>
            <a:pPr marL="0" indent="0">
              <a:spcAft>
                <a:spcPts val="2133"/>
              </a:spcAft>
              <a:buNone/>
            </a:pPr>
            <a:r>
              <a:rPr lang="en"/>
              <a:t>Sanchez-Lengeling, et al., "A Gentle Introduction to Graph Neural Networks", Distill, 2021.</a:t>
            </a:r>
            <a:endParaRPr/>
          </a:p>
        </p:txBody>
      </p:sp>
      <p:pic>
        <p:nvPicPr>
          <p:cNvPr id="94" name="Google Shape;94;p16"/>
          <p:cNvPicPr preferRelativeResize="0"/>
          <p:nvPr/>
        </p:nvPicPr>
        <p:blipFill rotWithShape="1">
          <a:blip r:embed="rId3">
            <a:alphaModFix/>
          </a:blip>
          <a:srcRect/>
          <a:stretch/>
        </p:blipFill>
        <p:spPr>
          <a:xfrm>
            <a:off x="1500450" y="1536633"/>
            <a:ext cx="9191103" cy="1840080"/>
          </a:xfrm>
          <a:prstGeom prst="rect">
            <a:avLst/>
          </a:prstGeom>
          <a:noFill/>
          <a:ln>
            <a:noFill/>
          </a:ln>
        </p:spPr>
      </p:pic>
      <p:sp>
        <p:nvSpPr>
          <p:cNvPr id="7" name="Title 1">
            <a:extLst>
              <a:ext uri="{FF2B5EF4-FFF2-40B4-BE49-F238E27FC236}">
                <a16:creationId xmlns:a16="http://schemas.microsoft.com/office/drawing/2014/main" id="{32D23610-426E-2940-BD97-1009565B058E}"/>
              </a:ext>
            </a:extLst>
          </p:cNvPr>
          <p:cNvSpPr txBox="1">
            <a:spLocks/>
          </p:cNvSpPr>
          <p:nvPr/>
        </p:nvSpPr>
        <p:spPr>
          <a:xfrm>
            <a:off x="476251" y="120079"/>
            <a:ext cx="11239500" cy="831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marL="0" marR="0" lvl="0" indent="0" algn="ctr" defTabSz="412750" eaLnBrk="1" fontAlgn="auto" latinLnBrk="0" hangingPunct="1">
              <a:lnSpc>
                <a:spcPct val="90000"/>
              </a:lnSpc>
              <a:spcBef>
                <a:spcPts val="1150"/>
              </a:spcBef>
              <a:spcAft>
                <a:spcPts val="0"/>
              </a:spcAft>
              <a:buClrTx/>
              <a:buSzTx/>
              <a:buFontTx/>
              <a:buNone/>
              <a:tabLst/>
              <a:defRPr/>
            </a:pPr>
            <a:r>
              <a:rPr lang="en-US" dirty="0"/>
              <a:t>Graph Neural Networks (GNNs)</a:t>
            </a:r>
            <a:endParaRPr kumimoji="0" lang="en-US" sz="4400" b="0" i="0" u="none" strike="noStrike" kern="0" cap="none" spc="0" normalizeH="0" baseline="0" noProof="0" dirty="0">
              <a:ln>
                <a:noFill/>
              </a:ln>
              <a:solidFill>
                <a:srgbClr val="0433FF"/>
              </a:solidFill>
              <a:effectLst/>
              <a:uLnTx/>
              <a:uFillTx/>
              <a:latin typeface="Gill Sans MT" charset="0"/>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17"/>
          <p:cNvSpPr txBox="1">
            <a:spLocks noGrp="1"/>
          </p:cNvSpPr>
          <p:nvPr>
            <p:ph type="body" idx="4294967295"/>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sp>
        <p:nvSpPr>
          <p:cNvPr id="101" name="Google Shape;101;p17"/>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hangingPunct="1">
              <a:buClr>
                <a:srgbClr val="000000"/>
              </a:buClr>
            </a:pPr>
            <a:fld id="{00000000-1234-1234-1234-123412341234}" type="slidenum">
              <a:rPr lang="en">
                <a:solidFill>
                  <a:srgbClr val="595959"/>
                </a:solidFill>
                <a:latin typeface="Arial"/>
                <a:cs typeface="Arial"/>
                <a:sym typeface="Arial"/>
              </a:rPr>
              <a:pPr defTabSz="1219170" hangingPunct="1">
                <a:buClr>
                  <a:srgbClr val="000000"/>
                </a:buClr>
              </a:pPr>
              <a:t>6</a:t>
            </a:fld>
            <a:endParaRPr>
              <a:solidFill>
                <a:srgbClr val="595959"/>
              </a:solidFill>
              <a:latin typeface="Arial"/>
              <a:cs typeface="Arial"/>
              <a:sym typeface="Arial"/>
            </a:endParaRPr>
          </a:p>
        </p:txBody>
      </p:sp>
      <p:sp>
        <p:nvSpPr>
          <p:cNvPr id="102" name="Google Shape;102;p17"/>
          <p:cNvSpPr txBox="1">
            <a:spLocks noGrp="1"/>
          </p:cNvSpPr>
          <p:nvPr>
            <p:ph type="body" idx="2"/>
          </p:nvPr>
        </p:nvSpPr>
        <p:spPr>
          <a:xfrm>
            <a:off x="792800" y="6207300"/>
            <a:ext cx="10606400" cy="433600"/>
          </a:xfrm>
          <a:prstGeom prst="rect">
            <a:avLst/>
          </a:prstGeom>
        </p:spPr>
        <p:txBody>
          <a:bodyPr spcFirstLastPara="1" wrap="square" lIns="121900" tIns="121900" rIns="121900" bIns="121900" anchor="t" anchorCtr="0">
            <a:noAutofit/>
          </a:bodyPr>
          <a:lstStyle/>
          <a:p>
            <a:pPr marL="0" indent="0">
              <a:spcAft>
                <a:spcPts val="2133"/>
              </a:spcAft>
              <a:buNone/>
            </a:pPr>
            <a:r>
              <a:rPr lang="en"/>
              <a:t>Sanchez-Lengeling, et al., "A Gentle Introduction to Graph Neural Networks", Distill, 2021.</a:t>
            </a:r>
            <a:endParaRPr/>
          </a:p>
        </p:txBody>
      </p:sp>
      <p:pic>
        <p:nvPicPr>
          <p:cNvPr id="103" name="Google Shape;103;p17"/>
          <p:cNvPicPr preferRelativeResize="0"/>
          <p:nvPr/>
        </p:nvPicPr>
        <p:blipFill rotWithShape="1">
          <a:blip r:embed="rId3">
            <a:alphaModFix/>
          </a:blip>
          <a:srcRect/>
          <a:stretch/>
        </p:blipFill>
        <p:spPr>
          <a:xfrm>
            <a:off x="1500450" y="1536633"/>
            <a:ext cx="9191103" cy="1840080"/>
          </a:xfrm>
          <a:prstGeom prst="rect">
            <a:avLst/>
          </a:prstGeom>
          <a:noFill/>
          <a:ln>
            <a:noFill/>
          </a:ln>
        </p:spPr>
      </p:pic>
      <p:pic>
        <p:nvPicPr>
          <p:cNvPr id="104" name="Google Shape;104;p17"/>
          <p:cNvPicPr preferRelativeResize="0"/>
          <p:nvPr/>
        </p:nvPicPr>
        <p:blipFill>
          <a:blip r:embed="rId4">
            <a:alphaModFix/>
          </a:blip>
          <a:stretch>
            <a:fillRect/>
          </a:stretch>
        </p:blipFill>
        <p:spPr>
          <a:xfrm>
            <a:off x="1690134" y="3978364"/>
            <a:ext cx="5680401" cy="2113504"/>
          </a:xfrm>
          <a:prstGeom prst="rect">
            <a:avLst/>
          </a:prstGeom>
          <a:noFill/>
          <a:ln w="19050" cap="flat" cmpd="sng">
            <a:solidFill>
              <a:srgbClr val="FF0000"/>
            </a:solidFill>
            <a:prstDash val="solid"/>
            <a:round/>
            <a:headEnd type="none" w="sm" len="sm"/>
            <a:tailEnd type="none" w="sm" len="sm"/>
          </a:ln>
        </p:spPr>
      </p:pic>
      <p:cxnSp>
        <p:nvCxnSpPr>
          <p:cNvPr id="105" name="Google Shape;105;p17"/>
          <p:cNvCxnSpPr>
            <a:endCxn id="104" idx="0"/>
          </p:cNvCxnSpPr>
          <p:nvPr/>
        </p:nvCxnSpPr>
        <p:spPr>
          <a:xfrm>
            <a:off x="4530333" y="3467164"/>
            <a:ext cx="0" cy="511200"/>
          </a:xfrm>
          <a:prstGeom prst="straightConnector1">
            <a:avLst/>
          </a:prstGeom>
          <a:noFill/>
          <a:ln w="19050" cap="flat" cmpd="sng">
            <a:solidFill>
              <a:srgbClr val="FF0000"/>
            </a:solidFill>
            <a:prstDash val="solid"/>
            <a:round/>
            <a:headEnd type="none" w="med" len="med"/>
            <a:tailEnd type="triangle" w="med" len="med"/>
          </a:ln>
        </p:spPr>
      </p:cxnSp>
      <p:sp>
        <p:nvSpPr>
          <p:cNvPr id="9" name="Title 1">
            <a:extLst>
              <a:ext uri="{FF2B5EF4-FFF2-40B4-BE49-F238E27FC236}">
                <a16:creationId xmlns:a16="http://schemas.microsoft.com/office/drawing/2014/main" id="{D99E67BA-1DEF-CC47-BB95-4DC0F748899C}"/>
              </a:ext>
            </a:extLst>
          </p:cNvPr>
          <p:cNvSpPr txBox="1">
            <a:spLocks/>
          </p:cNvSpPr>
          <p:nvPr/>
        </p:nvSpPr>
        <p:spPr>
          <a:xfrm>
            <a:off x="476251" y="120079"/>
            <a:ext cx="11239500" cy="831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marL="0" marR="0" lvl="0" indent="0" algn="ctr" defTabSz="412750" eaLnBrk="1" fontAlgn="auto" latinLnBrk="0" hangingPunct="1">
              <a:lnSpc>
                <a:spcPct val="90000"/>
              </a:lnSpc>
              <a:spcBef>
                <a:spcPts val="1150"/>
              </a:spcBef>
              <a:spcAft>
                <a:spcPts val="0"/>
              </a:spcAft>
              <a:buClrTx/>
              <a:buSzTx/>
              <a:buFontTx/>
              <a:buNone/>
              <a:tabLst/>
              <a:defRPr/>
            </a:pPr>
            <a:r>
              <a:rPr lang="en-US" dirty="0"/>
              <a:t>Graph Neural Networks (GNNs)</a:t>
            </a:r>
            <a:endParaRPr kumimoji="0" lang="en-US" sz="4400" b="0" i="0" u="none" strike="noStrike" kern="0" cap="none" spc="0" normalizeH="0" baseline="0" noProof="0" dirty="0">
              <a:ln>
                <a:noFill/>
              </a:ln>
              <a:solidFill>
                <a:srgbClr val="0433FF"/>
              </a:solidFill>
              <a:effectLst/>
              <a:uLnTx/>
              <a:uFillTx/>
              <a:latin typeface="Gill Sans MT" charset="0"/>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8"/>
          <p:cNvSpPr txBox="1">
            <a:spLocks noGrp="1"/>
          </p:cNvSpPr>
          <p:nvPr>
            <p:ph type="body" idx="4294967295"/>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sp>
        <p:nvSpPr>
          <p:cNvPr id="112" name="Google Shape;112;p1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hangingPunct="1">
              <a:buClr>
                <a:srgbClr val="000000"/>
              </a:buClr>
            </a:pPr>
            <a:fld id="{00000000-1234-1234-1234-123412341234}" type="slidenum">
              <a:rPr lang="en">
                <a:solidFill>
                  <a:srgbClr val="595959"/>
                </a:solidFill>
                <a:latin typeface="Arial"/>
                <a:cs typeface="Arial"/>
                <a:sym typeface="Arial"/>
              </a:rPr>
              <a:pPr defTabSz="1219170" hangingPunct="1">
                <a:buClr>
                  <a:srgbClr val="000000"/>
                </a:buClr>
              </a:pPr>
              <a:t>7</a:t>
            </a:fld>
            <a:endParaRPr>
              <a:solidFill>
                <a:srgbClr val="595959"/>
              </a:solidFill>
              <a:latin typeface="Arial"/>
              <a:cs typeface="Arial"/>
              <a:sym typeface="Arial"/>
            </a:endParaRPr>
          </a:p>
        </p:txBody>
      </p:sp>
      <p:sp>
        <p:nvSpPr>
          <p:cNvPr id="113" name="Google Shape;113;p18"/>
          <p:cNvSpPr txBox="1">
            <a:spLocks noGrp="1"/>
          </p:cNvSpPr>
          <p:nvPr>
            <p:ph type="body" idx="2"/>
          </p:nvPr>
        </p:nvSpPr>
        <p:spPr>
          <a:xfrm>
            <a:off x="792800" y="6207300"/>
            <a:ext cx="10606400" cy="433600"/>
          </a:xfrm>
          <a:prstGeom prst="rect">
            <a:avLst/>
          </a:prstGeom>
        </p:spPr>
        <p:txBody>
          <a:bodyPr spcFirstLastPara="1" wrap="square" lIns="121900" tIns="121900" rIns="121900" bIns="121900" anchor="t" anchorCtr="0">
            <a:noAutofit/>
          </a:bodyPr>
          <a:lstStyle/>
          <a:p>
            <a:pPr marL="0" indent="0">
              <a:spcAft>
                <a:spcPts val="2133"/>
              </a:spcAft>
              <a:buNone/>
            </a:pPr>
            <a:r>
              <a:rPr lang="en"/>
              <a:t>Sanchez-Lengeling, et al., "A Gentle Introduction to Graph Neural Networks", Distill, 2021.</a:t>
            </a:r>
            <a:endParaRPr/>
          </a:p>
        </p:txBody>
      </p:sp>
      <p:pic>
        <p:nvPicPr>
          <p:cNvPr id="114" name="Google Shape;114;p18"/>
          <p:cNvPicPr preferRelativeResize="0"/>
          <p:nvPr/>
        </p:nvPicPr>
        <p:blipFill rotWithShape="1">
          <a:blip r:embed="rId3">
            <a:alphaModFix/>
          </a:blip>
          <a:srcRect/>
          <a:stretch/>
        </p:blipFill>
        <p:spPr>
          <a:xfrm>
            <a:off x="1500450" y="1536633"/>
            <a:ext cx="9191103" cy="1840080"/>
          </a:xfrm>
          <a:prstGeom prst="rect">
            <a:avLst/>
          </a:prstGeom>
          <a:noFill/>
          <a:ln>
            <a:noFill/>
          </a:ln>
        </p:spPr>
      </p:pic>
      <p:cxnSp>
        <p:nvCxnSpPr>
          <p:cNvPr id="115" name="Google Shape;115;p18"/>
          <p:cNvCxnSpPr/>
          <p:nvPr/>
        </p:nvCxnSpPr>
        <p:spPr>
          <a:xfrm>
            <a:off x="8597967" y="3479664"/>
            <a:ext cx="0" cy="511200"/>
          </a:xfrm>
          <a:prstGeom prst="straightConnector1">
            <a:avLst/>
          </a:prstGeom>
          <a:noFill/>
          <a:ln w="19050" cap="flat" cmpd="sng">
            <a:solidFill>
              <a:srgbClr val="FF0000"/>
            </a:solidFill>
            <a:prstDash val="solid"/>
            <a:round/>
            <a:headEnd type="none" w="med" len="med"/>
            <a:tailEnd type="triangle" w="med" len="med"/>
          </a:ln>
        </p:spPr>
      </p:cxnSp>
      <p:pic>
        <p:nvPicPr>
          <p:cNvPr id="116" name="Google Shape;116;p18"/>
          <p:cNvPicPr preferRelativeResize="0"/>
          <p:nvPr/>
        </p:nvPicPr>
        <p:blipFill>
          <a:blip r:embed="rId4">
            <a:alphaModFix/>
          </a:blip>
          <a:stretch>
            <a:fillRect/>
          </a:stretch>
        </p:blipFill>
        <p:spPr>
          <a:xfrm>
            <a:off x="6096005" y="3990867"/>
            <a:ext cx="5003940" cy="2113467"/>
          </a:xfrm>
          <a:prstGeom prst="rect">
            <a:avLst/>
          </a:prstGeom>
          <a:noFill/>
          <a:ln w="19050" cap="flat" cmpd="sng">
            <a:solidFill>
              <a:srgbClr val="FF0000"/>
            </a:solidFill>
            <a:prstDash val="solid"/>
            <a:round/>
            <a:headEnd type="none" w="sm" len="sm"/>
            <a:tailEnd type="none" w="sm" len="sm"/>
          </a:ln>
        </p:spPr>
      </p:pic>
      <p:sp>
        <p:nvSpPr>
          <p:cNvPr id="9" name="Title 1">
            <a:extLst>
              <a:ext uri="{FF2B5EF4-FFF2-40B4-BE49-F238E27FC236}">
                <a16:creationId xmlns:a16="http://schemas.microsoft.com/office/drawing/2014/main" id="{FB36BA27-8577-C44F-8DF4-D240F1FFB2D7}"/>
              </a:ext>
            </a:extLst>
          </p:cNvPr>
          <p:cNvSpPr txBox="1">
            <a:spLocks/>
          </p:cNvSpPr>
          <p:nvPr/>
        </p:nvSpPr>
        <p:spPr>
          <a:xfrm>
            <a:off x="476251" y="120079"/>
            <a:ext cx="11239500" cy="831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2750" latinLnBrk="0">
              <a:lnSpc>
                <a:spcPct val="90000"/>
              </a:lnSpc>
              <a:spcBef>
                <a:spcPts val="1150"/>
              </a:spcBef>
              <a:spcAft>
                <a:spcPts val="0"/>
              </a:spcAft>
              <a:buClrTx/>
              <a:buSzTx/>
              <a:buFontTx/>
              <a:buNone/>
              <a:tabLst/>
              <a:defRPr sz="4400" b="0" i="0" u="none" strike="noStrike" cap="none" spc="0" baseline="0">
                <a:ln>
                  <a:noFill/>
                </a:ln>
                <a:solidFill>
                  <a:srgbClr val="0433FF"/>
                </a:solidFill>
                <a:uFillTx/>
                <a:latin typeface="Gill Sans MT" charset="0"/>
                <a:ea typeface="Gill Sans MT" charset="0"/>
                <a:cs typeface="Gill Sans MT" charset="0"/>
                <a:sym typeface="Palatino Linotype"/>
              </a:defRPr>
            </a:lvl1pPr>
            <a:lvl2pPr marL="0" marR="0" indent="1143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2pPr>
            <a:lvl3pPr marL="0" marR="0" indent="2286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3pPr>
            <a:lvl4pPr marL="0" marR="0" indent="3429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4pPr>
            <a:lvl5pPr marL="0" marR="0" indent="4572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5pPr>
            <a:lvl6pPr marL="0" marR="0" indent="5715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6pPr>
            <a:lvl7pPr marL="0" marR="0" indent="6858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7pPr>
            <a:lvl8pPr marL="0" marR="0" indent="8001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8pPr>
            <a:lvl9pPr marL="0" marR="0" indent="914400" algn="ctr" defTabSz="412750" latinLnBrk="0">
              <a:lnSpc>
                <a:spcPct val="90000"/>
              </a:lnSpc>
              <a:spcBef>
                <a:spcPts val="1150"/>
              </a:spcBef>
              <a:spcAft>
                <a:spcPts val="0"/>
              </a:spcAft>
              <a:buClrTx/>
              <a:buSzTx/>
              <a:buFontTx/>
              <a:buNone/>
              <a:tabLst/>
              <a:defRPr sz="4900" b="0" i="0" u="none" strike="noStrike" cap="none" spc="0" baseline="0">
                <a:ln>
                  <a:noFill/>
                </a:ln>
                <a:solidFill>
                  <a:srgbClr val="D93E2B"/>
                </a:solidFill>
                <a:uFillTx/>
                <a:latin typeface="Lantinghei SC Extralight"/>
                <a:ea typeface="Lantinghei SC Extralight"/>
                <a:cs typeface="Lantinghei SC Extralight"/>
                <a:sym typeface="Lantinghei SC Extralight"/>
              </a:defRPr>
            </a:lvl9pPr>
          </a:lstStyle>
          <a:p>
            <a:pPr marL="0" marR="0" lvl="0" indent="0" algn="ctr" defTabSz="412750" eaLnBrk="1" fontAlgn="auto" latinLnBrk="0" hangingPunct="1">
              <a:lnSpc>
                <a:spcPct val="90000"/>
              </a:lnSpc>
              <a:spcBef>
                <a:spcPts val="1150"/>
              </a:spcBef>
              <a:spcAft>
                <a:spcPts val="0"/>
              </a:spcAft>
              <a:buClrTx/>
              <a:buSzTx/>
              <a:buFontTx/>
              <a:buNone/>
              <a:tabLst/>
              <a:defRPr/>
            </a:pPr>
            <a:r>
              <a:rPr lang="en-US" dirty="0"/>
              <a:t>Graph Neural Networks (GNNs)</a:t>
            </a:r>
            <a:endParaRPr kumimoji="0" lang="en-US" sz="4400" b="0" i="0" u="none" strike="noStrike" kern="0" cap="none" spc="0" normalizeH="0" baseline="0" noProof="0" dirty="0">
              <a:ln>
                <a:noFill/>
              </a:ln>
              <a:solidFill>
                <a:srgbClr val="0433FF"/>
              </a:solidFill>
              <a:effectLst/>
              <a:uLnTx/>
              <a:uFillTx/>
              <a:latin typeface="Gill Sans MT" charset="0"/>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69BB-1C50-6142-99E5-9F7C08C19C33}"/>
              </a:ext>
            </a:extLst>
          </p:cNvPr>
          <p:cNvSpPr>
            <a:spLocks noGrp="1"/>
          </p:cNvSpPr>
          <p:nvPr>
            <p:ph type="title"/>
          </p:nvPr>
        </p:nvSpPr>
        <p:spPr/>
        <p:txBody>
          <a:bodyPr>
            <a:noAutofit/>
          </a:bodyPr>
          <a:lstStyle/>
          <a:p>
            <a:r>
              <a:rPr lang="en-US" sz="4000" dirty="0"/>
              <a:t>Applying Graph to Cybersecurity</a:t>
            </a:r>
          </a:p>
        </p:txBody>
      </p:sp>
      <p:sp>
        <p:nvSpPr>
          <p:cNvPr id="4" name="Slide Number Placeholder 3">
            <a:extLst>
              <a:ext uri="{FF2B5EF4-FFF2-40B4-BE49-F238E27FC236}">
                <a16:creationId xmlns:a16="http://schemas.microsoft.com/office/drawing/2014/main" id="{A86FBBCC-7972-124C-8399-475DDA8878A7}"/>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8</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sp>
        <p:nvSpPr>
          <p:cNvPr id="8" name="Left-Right Arrow 7">
            <a:extLst>
              <a:ext uri="{FF2B5EF4-FFF2-40B4-BE49-F238E27FC236}">
                <a16:creationId xmlns:a16="http://schemas.microsoft.com/office/drawing/2014/main" id="{6CBDE044-0E26-924F-901F-666154976078}"/>
              </a:ext>
            </a:extLst>
          </p:cNvPr>
          <p:cNvSpPr/>
          <p:nvPr/>
        </p:nvSpPr>
        <p:spPr>
          <a:xfrm>
            <a:off x="3981449" y="1056301"/>
            <a:ext cx="8210551" cy="301752"/>
          </a:xfrm>
          <a:prstGeom prst="leftRightArrow">
            <a:avLst/>
          </a:prstGeom>
          <a:solidFill>
            <a:srgbClr val="D6E9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graphicFrame>
        <p:nvGraphicFramePr>
          <p:cNvPr id="9" name="Table 5">
            <a:extLst>
              <a:ext uri="{FF2B5EF4-FFF2-40B4-BE49-F238E27FC236}">
                <a16:creationId xmlns:a16="http://schemas.microsoft.com/office/drawing/2014/main" id="{2EEFDFBD-AE37-C54C-9775-0F1A84E8D774}"/>
              </a:ext>
            </a:extLst>
          </p:cNvPr>
          <p:cNvGraphicFramePr>
            <a:graphicFrameLocks noGrp="1"/>
          </p:cNvGraphicFramePr>
          <p:nvPr/>
        </p:nvGraphicFramePr>
        <p:xfrm>
          <a:off x="4019549" y="1462426"/>
          <a:ext cx="8098657" cy="423073"/>
        </p:xfrm>
        <a:graphic>
          <a:graphicData uri="http://schemas.openxmlformats.org/drawingml/2006/table">
            <a:tbl>
              <a:tblPr firstRow="1" bandRow="1">
                <a:tableStyleId>{0E3FDE45-AF77-4B5C-9715-49D594BDF05E}</a:tableStyleId>
              </a:tblPr>
              <a:tblGrid>
                <a:gridCol w="1455128">
                  <a:extLst>
                    <a:ext uri="{9D8B030D-6E8A-4147-A177-3AD203B41FA5}">
                      <a16:colId xmlns:a16="http://schemas.microsoft.com/office/drawing/2014/main" val="2509636660"/>
                    </a:ext>
                  </a:extLst>
                </a:gridCol>
                <a:gridCol w="2166607">
                  <a:extLst>
                    <a:ext uri="{9D8B030D-6E8A-4147-A177-3AD203B41FA5}">
                      <a16:colId xmlns:a16="http://schemas.microsoft.com/office/drawing/2014/main" val="1870518348"/>
                    </a:ext>
                  </a:extLst>
                </a:gridCol>
                <a:gridCol w="2261485">
                  <a:extLst>
                    <a:ext uri="{9D8B030D-6E8A-4147-A177-3AD203B41FA5}">
                      <a16:colId xmlns:a16="http://schemas.microsoft.com/office/drawing/2014/main" val="2175858962"/>
                    </a:ext>
                  </a:extLst>
                </a:gridCol>
                <a:gridCol w="2215437">
                  <a:extLst>
                    <a:ext uri="{9D8B030D-6E8A-4147-A177-3AD203B41FA5}">
                      <a16:colId xmlns:a16="http://schemas.microsoft.com/office/drawing/2014/main" val="594525579"/>
                    </a:ext>
                  </a:extLst>
                </a:gridCol>
              </a:tblGrid>
              <a:tr h="423073">
                <a:tc>
                  <a:txBody>
                    <a:bodyPr/>
                    <a:lstStyle/>
                    <a:p>
                      <a:pPr algn="l"/>
                      <a:r>
                        <a:rPr lang="en-US" sz="1800" dirty="0">
                          <a:latin typeface="Gill Sans MT" panose="020B0502020104020203" pitchFamily="34" charset="77"/>
                        </a:rPr>
                        <a:t>Domain</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06437"/>
                  </a:ext>
                </a:extLst>
              </a:tr>
            </a:tbl>
          </a:graphicData>
        </a:graphic>
      </p:graphicFrame>
      <p:graphicFrame>
        <p:nvGraphicFramePr>
          <p:cNvPr id="10" name="Table 5">
            <a:extLst>
              <a:ext uri="{FF2B5EF4-FFF2-40B4-BE49-F238E27FC236}">
                <a16:creationId xmlns:a16="http://schemas.microsoft.com/office/drawing/2014/main" id="{5A0005AA-710A-B94A-B6A0-1181DEBE7D3B}"/>
              </a:ext>
            </a:extLst>
          </p:cNvPr>
          <p:cNvGraphicFramePr>
            <a:graphicFrameLocks noGrp="1"/>
          </p:cNvGraphicFramePr>
          <p:nvPr/>
        </p:nvGraphicFramePr>
        <p:xfrm>
          <a:off x="4023008" y="1829743"/>
          <a:ext cx="8098657" cy="2686500"/>
        </p:xfrm>
        <a:graphic>
          <a:graphicData uri="http://schemas.openxmlformats.org/drawingml/2006/table">
            <a:tbl>
              <a:tblPr firstRow="1" bandRow="1">
                <a:tableStyleId>{0E3FDE45-AF77-4B5C-9715-49D594BDF05E}</a:tableStyleId>
              </a:tblPr>
              <a:tblGrid>
                <a:gridCol w="1455128">
                  <a:extLst>
                    <a:ext uri="{9D8B030D-6E8A-4147-A177-3AD203B41FA5}">
                      <a16:colId xmlns:a16="http://schemas.microsoft.com/office/drawing/2014/main" val="2509636660"/>
                    </a:ext>
                  </a:extLst>
                </a:gridCol>
                <a:gridCol w="2166607">
                  <a:extLst>
                    <a:ext uri="{9D8B030D-6E8A-4147-A177-3AD203B41FA5}">
                      <a16:colId xmlns:a16="http://schemas.microsoft.com/office/drawing/2014/main" val="1870518348"/>
                    </a:ext>
                  </a:extLst>
                </a:gridCol>
                <a:gridCol w="2261485">
                  <a:extLst>
                    <a:ext uri="{9D8B030D-6E8A-4147-A177-3AD203B41FA5}">
                      <a16:colId xmlns:a16="http://schemas.microsoft.com/office/drawing/2014/main" val="2175858962"/>
                    </a:ext>
                  </a:extLst>
                </a:gridCol>
                <a:gridCol w="2215437">
                  <a:extLst>
                    <a:ext uri="{9D8B030D-6E8A-4147-A177-3AD203B41FA5}">
                      <a16:colId xmlns:a16="http://schemas.microsoft.com/office/drawing/2014/main" val="594525579"/>
                    </a:ext>
                  </a:extLst>
                </a:gridCol>
              </a:tblGrid>
              <a:tr h="671625">
                <a:tc rowSpan="4">
                  <a:txBody>
                    <a:bodyPr/>
                    <a:lstStyle/>
                    <a:p>
                      <a:pPr algn="l"/>
                      <a:r>
                        <a:rPr lang="en-US" sz="1600" b="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l"/>
                      <a:r>
                        <a:rPr lang="en-US" sz="1600" b="0" i="0" dirty="0">
                          <a:solidFill>
                            <a:srgbClr val="0432FF"/>
                          </a:solidFill>
                          <a:latin typeface="Gill Sans MT" panose="020B0502020104020203" pitchFamily="34" charset="77"/>
                        </a:rPr>
                        <a:t>Illuminati</a:t>
                      </a:r>
                    </a:p>
                    <a:p>
                      <a:pPr algn="l"/>
                      <a:r>
                        <a:rPr lang="en-US" sz="1600" b="0" i="1" dirty="0">
                          <a:solidFill>
                            <a:schemeClr val="tx1"/>
                          </a:solidFill>
                          <a:latin typeface="Gill Sans MT" panose="020B0502020104020203" pitchFamily="34" charset="77"/>
                        </a:rPr>
                        <a:t>[EuroS&amp;P’22]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b="0" dirty="0">
                          <a:latin typeface="Gill Sans MT" panose="020B0502020104020203" pitchFamily="34" charset="77"/>
                        </a:rPr>
                        <a:t>Control + Data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b="0" dirty="0">
                          <a:latin typeface="Gill Sans MT" panose="020B0502020104020203" pitchFamily="34" charset="77"/>
                        </a:rPr>
                        <a:t>Graph Neural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534214868"/>
                  </a:ext>
                </a:extLst>
              </a:tr>
              <a:tr h="671625">
                <a:tc vMerge="1">
                  <a:txBody>
                    <a:bodyPr/>
                    <a:lstStyle/>
                    <a:p>
                      <a:pPr algn="l"/>
                      <a:r>
                        <a:rPr lang="en-US" sz="1600" b="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lang="en-US" sz="1600" b="0" dirty="0" err="1">
                          <a:solidFill>
                            <a:srgbClr val="0432FF"/>
                          </a:solidFill>
                          <a:latin typeface="Gill Sans MT" panose="020B0502020104020203" pitchFamily="34" charset="77"/>
                        </a:rPr>
                        <a:t>DEFInit</a:t>
                      </a:r>
                      <a:r>
                        <a:rPr lang="en-US" sz="1600" b="0" dirty="0">
                          <a:solidFill>
                            <a:srgbClr val="0432FF"/>
                          </a:solidFill>
                          <a:latin typeface="Gill Sans MT" panose="020B0502020104020203" pitchFamily="34" charset="77"/>
                        </a:rPr>
                        <a:t> </a:t>
                      </a:r>
                    </a:p>
                    <a:p>
                      <a:pPr algn="l"/>
                      <a:r>
                        <a:rPr lang="en-US" sz="1600" b="0" i="1" dirty="0">
                          <a:solidFill>
                            <a:schemeClr val="tx1"/>
                          </a:solidFill>
                          <a:latin typeface="Gill Sans MT" panose="020B0502020104020203" pitchFamily="34" charset="77"/>
                        </a:rPr>
                        <a:t>[USENIX Security’21]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tc>
                  <a:txBody>
                    <a:bodyPr/>
                    <a:lstStyle/>
                    <a:p>
                      <a:pPr algn="l"/>
                      <a:r>
                        <a:rPr lang="en-US" sz="1600" b="0" dirty="0">
                          <a:latin typeface="Gill Sans MT" panose="020B0502020104020203" pitchFamily="34" charset="77"/>
                        </a:rPr>
                        <a:t>Dependency + 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tc>
                  <a:txBody>
                    <a:bodyPr/>
                    <a:lstStyle/>
                    <a:p>
                      <a:pPr algn="l"/>
                      <a:r>
                        <a:rPr lang="en-US" sz="1600" b="0" dirty="0">
                          <a:latin typeface="Gill Sans MT" panose="020B0502020104020203" pitchFamily="34" charset="77"/>
                        </a:rPr>
                        <a:t>Graph Traversal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extLst>
                  <a:ext uri="{0D108BD9-81ED-4DB2-BD59-A6C34878D82A}">
                    <a16:rowId xmlns:a16="http://schemas.microsoft.com/office/drawing/2014/main" val="3277317329"/>
                  </a:ext>
                </a:extLst>
              </a:tr>
              <a:tr h="671625">
                <a:tc vMerge="1">
                  <a:txBody>
                    <a:bodyPr/>
                    <a:lstStyle/>
                    <a:p>
                      <a:endParaRPr lang="en-US" sz="1600" dirty="0">
                        <a:latin typeface="Gill Sans MT" panose="020B0502020104020203" pitchFamily="34" charset="77"/>
                      </a:endParaRPr>
                    </a:p>
                  </a:txBody>
                  <a:tcP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432FF"/>
                          </a:solidFill>
                          <a:effectLst/>
                          <a:uLnTx/>
                          <a:uFillTx/>
                          <a:latin typeface="Gill Sans MT" panose="020B0502020104020203" pitchFamily="34" charset="77"/>
                          <a:sym typeface="Palatino"/>
                        </a:rPr>
                        <a:t>BugGraph</a:t>
                      </a:r>
                      <a:endParaRPr kumimoji="0" lang="en-US" sz="1600" b="0" i="0" u="none" strike="noStrike" kern="0" cap="none" spc="0" normalizeH="0" baseline="0" noProof="0" dirty="0">
                        <a:ln>
                          <a:noFill/>
                        </a:ln>
                        <a:solidFill>
                          <a:srgbClr val="0432FF"/>
                        </a:solidFill>
                        <a:effectLst/>
                        <a:uLnTx/>
                        <a:uFillTx/>
                        <a:latin typeface="Gill Sans MT" panose="020B0502020104020203" pitchFamily="34" charset="77"/>
                        <a:sym typeface="Palatino"/>
                      </a:endParaRPr>
                    </a:p>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chemeClr val="tx1"/>
                          </a:solidFill>
                          <a:effectLst/>
                          <a:uLnTx/>
                          <a:uFillTx/>
                          <a:latin typeface="Gill Sans MT" panose="020B0502020104020203" pitchFamily="34" charset="77"/>
                          <a:sym typeface="Palatino"/>
                        </a:rPr>
                        <a:t>[AsiaCCS’21]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FEF"/>
                    </a:solidFill>
                  </a:tcPr>
                </a:tc>
                <a:tc>
                  <a:txBody>
                    <a:bodyPr/>
                    <a:lstStyle/>
                    <a:p>
                      <a:pPr algn="l"/>
                      <a:r>
                        <a:rPr lang="en-US" sz="1600" b="0" dirty="0">
                          <a:latin typeface="Gill Sans MT" panose="020B0502020104020203" pitchFamily="34" charset="77"/>
                        </a:rPr>
                        <a:t>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FEF"/>
                    </a:solidFill>
                  </a:tcPr>
                </a:tc>
                <a:tc>
                  <a:txBody>
                    <a:bodyPr/>
                    <a:lstStyle/>
                    <a:p>
                      <a:pPr algn="l"/>
                      <a:r>
                        <a:rPr lang="en-US" sz="1600" b="0" dirty="0">
                          <a:latin typeface="Gill Sans MT" panose="020B0502020104020203" pitchFamily="34" charset="77"/>
                        </a:rPr>
                        <a:t>Graph Triplet-Loss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FEF"/>
                    </a:solidFill>
                  </a:tcPr>
                </a:tc>
                <a:extLst>
                  <a:ext uri="{0D108BD9-81ED-4DB2-BD59-A6C34878D82A}">
                    <a16:rowId xmlns:a16="http://schemas.microsoft.com/office/drawing/2014/main" val="3825533202"/>
                  </a:ext>
                </a:extLst>
              </a:tr>
              <a:tr h="671625">
                <a:tc vMerge="1">
                  <a:txBody>
                    <a:bodyPr/>
                    <a:lstStyle/>
                    <a:p>
                      <a:endParaRPr lang="en-US" sz="1600" dirty="0">
                        <a:latin typeface="Gill Sans MT" panose="020B0502020104020203" pitchFamily="34" charset="77"/>
                      </a:endParaRPr>
                    </a:p>
                  </a:txBody>
                  <a:tcPr/>
                </a:tc>
                <a:tc>
                  <a:txBody>
                    <a:bodyPr/>
                    <a:lstStyle/>
                    <a:p>
                      <a:pPr algn="l"/>
                      <a:r>
                        <a:rPr lang="en-US" sz="1600" dirty="0">
                          <a:solidFill>
                            <a:srgbClr val="0432FF"/>
                          </a:solidFill>
                          <a:latin typeface="Gill Sans MT" panose="020B0502020104020203" pitchFamily="34" charset="77"/>
                        </a:rPr>
                        <a:t>Vestige </a:t>
                      </a:r>
                      <a:r>
                        <a:rPr lang="en-US" sz="1600" i="1" dirty="0">
                          <a:solidFill>
                            <a:schemeClr val="tx1"/>
                          </a:solidFill>
                          <a:latin typeface="Gill Sans MT" panose="020B0502020104020203" pitchFamily="34" charset="77"/>
                        </a:rPr>
                        <a:t>[ACNS’21]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tc>
                  <a:txBody>
                    <a:bodyPr/>
                    <a:lstStyle/>
                    <a:p>
                      <a:pPr algn="l"/>
                      <a:r>
                        <a:rPr lang="en-US" sz="1600" dirty="0">
                          <a:latin typeface="Gill Sans MT" panose="020B0502020104020203" pitchFamily="34" charset="77"/>
                        </a:rPr>
                        <a:t>Function Call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tc>
                  <a:txBody>
                    <a:bodyPr/>
                    <a:lstStyle/>
                    <a:p>
                      <a:pPr algn="l"/>
                      <a:r>
                        <a:rPr lang="en-US" sz="1600" dirty="0">
                          <a:latin typeface="Gill Sans MT" panose="020B0502020104020203" pitchFamily="34" charset="77"/>
                        </a:rPr>
                        <a:t>Graph Attention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EFA"/>
                    </a:solidFill>
                  </a:tcPr>
                </a:tc>
                <a:extLst>
                  <a:ext uri="{0D108BD9-81ED-4DB2-BD59-A6C34878D82A}">
                    <a16:rowId xmlns:a16="http://schemas.microsoft.com/office/drawing/2014/main" val="3066885372"/>
                  </a:ext>
                </a:extLst>
              </a:tr>
            </a:tbl>
          </a:graphicData>
        </a:graphic>
      </p:graphicFrame>
      <p:pic>
        <p:nvPicPr>
          <p:cNvPr id="11" name="Picture 12" descr="How to Detect Malware On Your Website">
            <a:extLst>
              <a:ext uri="{FF2B5EF4-FFF2-40B4-BE49-F238E27FC236}">
                <a16:creationId xmlns:a16="http://schemas.microsoft.com/office/drawing/2014/main" id="{86B2D73A-D5C8-8B44-ACFB-58F05A306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549" y="2980853"/>
            <a:ext cx="901064" cy="625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21">
            <a:extLst>
              <a:ext uri="{FF2B5EF4-FFF2-40B4-BE49-F238E27FC236}">
                <a16:creationId xmlns:a16="http://schemas.microsoft.com/office/drawing/2014/main" id="{561CB2E7-0241-404C-ACDA-DE83EFF72ECC}"/>
              </a:ext>
            </a:extLst>
          </p:cNvPr>
          <p:cNvSpPr txBox="1">
            <a:spLocks/>
          </p:cNvSpPr>
          <p:nvPr/>
        </p:nvSpPr>
        <p:spPr>
          <a:xfrm>
            <a:off x="1" y="1358525"/>
            <a:ext cx="3981448" cy="27888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lnSpcReduction="10000"/>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Research Questions:</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Q1: How to formalize the cybersecurity problem to a graph problem?</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Q2: How to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effectively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and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efficiently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solve the graph problem? </a:t>
            </a:r>
          </a:p>
        </p:txBody>
      </p:sp>
    </p:spTree>
    <p:custDataLst>
      <p:tags r:id="rId1"/>
    </p:custDataLst>
    <p:extLst>
      <p:ext uri="{BB962C8B-B14F-4D97-AF65-F5344CB8AC3E}">
        <p14:creationId xmlns:p14="http://schemas.microsoft.com/office/powerpoint/2010/main" val="241908112"/>
      </p:ext>
    </p:extLst>
  </p:cSld>
  <p:clrMapOvr>
    <a:masterClrMapping/>
  </p:clrMapOvr>
  <p:transition spd="med" advTm="5706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dissolve">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dissolve">
                                      <p:cBhvr>
                                        <p:cTn id="15" dur="500"/>
                                        <p:tgtEl>
                                          <p:spTgt spid="1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69BB-1C50-6142-99E5-9F7C08C19C33}"/>
              </a:ext>
            </a:extLst>
          </p:cNvPr>
          <p:cNvSpPr>
            <a:spLocks noGrp="1"/>
          </p:cNvSpPr>
          <p:nvPr>
            <p:ph type="title"/>
          </p:nvPr>
        </p:nvSpPr>
        <p:spPr/>
        <p:txBody>
          <a:bodyPr>
            <a:noAutofit/>
          </a:bodyPr>
          <a:lstStyle/>
          <a:p>
            <a:r>
              <a:rPr lang="en-US" sz="4000" dirty="0"/>
              <a:t>Applying Graph to Cybersecurity</a:t>
            </a:r>
          </a:p>
        </p:txBody>
      </p:sp>
      <p:sp>
        <p:nvSpPr>
          <p:cNvPr id="4" name="Slide Number Placeholder 3">
            <a:extLst>
              <a:ext uri="{FF2B5EF4-FFF2-40B4-BE49-F238E27FC236}">
                <a16:creationId xmlns:a16="http://schemas.microsoft.com/office/drawing/2014/main" id="{A86FBBCC-7972-124C-8399-475DDA8878A7}"/>
              </a:ext>
            </a:extLst>
          </p:cNvPr>
          <p:cNvSpPr>
            <a:spLocks noGrp="1"/>
          </p:cNvSpPr>
          <p:nvPr>
            <p:ph type="sldNum" sz="quarter" idx="2"/>
          </p:nvPr>
        </p:nvSpPr>
        <p:spPr/>
        <p:txBody>
          <a:bodyPr/>
          <a:lstStyle/>
          <a:p>
            <a:pPr marL="0" marR="0" lvl="0" indent="0" algn="ctr" defTabSz="41275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smtClean="0">
                <a:ln>
                  <a:noFill/>
                </a:ln>
                <a:solidFill>
                  <a:srgbClr val="414141"/>
                </a:solidFill>
                <a:effectLst/>
                <a:uLnTx/>
                <a:uFillTx/>
                <a:latin typeface="Palatino"/>
                <a:ea typeface="Palatino"/>
                <a:sym typeface="Palatino"/>
              </a:rPr>
              <a:pPr marL="0" marR="0" lvl="0" indent="0" algn="ctr" defTabSz="412750" rtl="0" eaLnBrk="1" fontAlgn="auto" latinLnBrk="0" hangingPunct="0">
                <a:lnSpc>
                  <a:spcPct val="100000"/>
                </a:lnSpc>
                <a:spcBef>
                  <a:spcPts val="0"/>
                </a:spcBef>
                <a:spcAft>
                  <a:spcPts val="0"/>
                </a:spcAft>
                <a:buClrTx/>
                <a:buSzTx/>
                <a:buFontTx/>
                <a:buNone/>
                <a:tabLst/>
                <a:defRPr/>
              </a:pPr>
              <a:t>9</a:t>
            </a:fld>
            <a:endParaRPr kumimoji="0" lang="en-US" sz="1600" b="0" i="0" u="none" strike="noStrike" kern="0" cap="none" spc="0" normalizeH="0" baseline="0" noProof="0" dirty="0">
              <a:ln>
                <a:noFill/>
              </a:ln>
              <a:solidFill>
                <a:srgbClr val="414141"/>
              </a:solidFill>
              <a:effectLst/>
              <a:uLnTx/>
              <a:uFillTx/>
              <a:latin typeface="Palatino"/>
              <a:ea typeface="Palatino"/>
              <a:sym typeface="Palatino"/>
            </a:endParaRPr>
          </a:p>
        </p:txBody>
      </p:sp>
      <p:graphicFrame>
        <p:nvGraphicFramePr>
          <p:cNvPr id="5" name="Table 5">
            <a:extLst>
              <a:ext uri="{FF2B5EF4-FFF2-40B4-BE49-F238E27FC236}">
                <a16:creationId xmlns:a16="http://schemas.microsoft.com/office/drawing/2014/main" id="{650F0CDE-D28C-A743-AEA4-BFD0E863C168}"/>
              </a:ext>
            </a:extLst>
          </p:cNvPr>
          <p:cNvGraphicFramePr>
            <a:graphicFrameLocks noGrp="1"/>
          </p:cNvGraphicFramePr>
          <p:nvPr/>
        </p:nvGraphicFramePr>
        <p:xfrm>
          <a:off x="4019549" y="1462426"/>
          <a:ext cx="8098657" cy="5385067"/>
        </p:xfrm>
        <a:graphic>
          <a:graphicData uri="http://schemas.openxmlformats.org/drawingml/2006/table">
            <a:tbl>
              <a:tblPr firstRow="1" bandRow="1">
                <a:tableStyleId>{0E3FDE45-AF77-4B5C-9715-49D594BDF05E}</a:tableStyleId>
              </a:tblPr>
              <a:tblGrid>
                <a:gridCol w="1455128">
                  <a:extLst>
                    <a:ext uri="{9D8B030D-6E8A-4147-A177-3AD203B41FA5}">
                      <a16:colId xmlns:a16="http://schemas.microsoft.com/office/drawing/2014/main" val="2509636660"/>
                    </a:ext>
                  </a:extLst>
                </a:gridCol>
                <a:gridCol w="2166607">
                  <a:extLst>
                    <a:ext uri="{9D8B030D-6E8A-4147-A177-3AD203B41FA5}">
                      <a16:colId xmlns:a16="http://schemas.microsoft.com/office/drawing/2014/main" val="1870518348"/>
                    </a:ext>
                  </a:extLst>
                </a:gridCol>
                <a:gridCol w="2261485">
                  <a:extLst>
                    <a:ext uri="{9D8B030D-6E8A-4147-A177-3AD203B41FA5}">
                      <a16:colId xmlns:a16="http://schemas.microsoft.com/office/drawing/2014/main" val="2175858962"/>
                    </a:ext>
                  </a:extLst>
                </a:gridCol>
                <a:gridCol w="2215437">
                  <a:extLst>
                    <a:ext uri="{9D8B030D-6E8A-4147-A177-3AD203B41FA5}">
                      <a16:colId xmlns:a16="http://schemas.microsoft.com/office/drawing/2014/main" val="594525579"/>
                    </a:ext>
                  </a:extLst>
                </a:gridCol>
              </a:tblGrid>
              <a:tr h="369812">
                <a:tc>
                  <a:txBody>
                    <a:bodyPr/>
                    <a:lstStyle/>
                    <a:p>
                      <a:pPr algn="l"/>
                      <a:r>
                        <a:rPr lang="en-US" sz="1800" dirty="0">
                          <a:latin typeface="Gill Sans MT" panose="020B0502020104020203" pitchFamily="34" charset="77"/>
                        </a:rPr>
                        <a:t>Domain</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Project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dirty="0">
                          <a:latin typeface="Gill Sans MT" panose="020B0502020104020203" pitchFamily="34" charset="77"/>
                        </a:rPr>
                        <a:t>Graph Algorithms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906437"/>
                  </a:ext>
                </a:extLst>
              </a:tr>
              <a:tr h="638305">
                <a:tc rowSpan="4">
                  <a:txBody>
                    <a:bodyPr/>
                    <a:lstStyle/>
                    <a:p>
                      <a:pPr algn="l"/>
                      <a:r>
                        <a:rPr lang="en-US" sz="160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i="0" dirty="0">
                          <a:solidFill>
                            <a:srgbClr val="0432FF"/>
                          </a:solidFill>
                          <a:latin typeface="Gill Sans MT" panose="020B0502020104020203" pitchFamily="34" charset="77"/>
                        </a:rPr>
                        <a:t>Illuminati</a:t>
                      </a:r>
                    </a:p>
                    <a:p>
                      <a:pPr algn="l"/>
                      <a:r>
                        <a:rPr lang="en-US" sz="1600" b="0" i="1" dirty="0">
                          <a:solidFill>
                            <a:schemeClr val="tx1"/>
                          </a:solidFill>
                          <a:latin typeface="Gill Sans MT" panose="020B0502020104020203" pitchFamily="34" charset="77"/>
                        </a:rPr>
                        <a:t>[EuroS&amp;P’22]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Control + Data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Graph Neural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936433"/>
                  </a:ext>
                </a:extLst>
              </a:tr>
              <a:tr h="638305">
                <a:tc vMerge="1">
                  <a:txBody>
                    <a:bodyPr/>
                    <a:lstStyle/>
                    <a:p>
                      <a:pPr algn="l"/>
                      <a:r>
                        <a:rPr lang="en-US" sz="1600" dirty="0">
                          <a:latin typeface="Gill Sans MT" panose="020B0502020104020203" pitchFamily="34" charset="77"/>
                        </a:rPr>
                        <a:t>Code Vulnerability Detection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err="1">
                          <a:solidFill>
                            <a:srgbClr val="0432FF"/>
                          </a:solidFill>
                          <a:latin typeface="Gill Sans MT" panose="020B0502020104020203" pitchFamily="34" charset="77"/>
                        </a:rPr>
                        <a:t>DEFInit</a:t>
                      </a:r>
                      <a:r>
                        <a:rPr lang="en-US" sz="1600" b="0" dirty="0">
                          <a:solidFill>
                            <a:srgbClr val="0432FF"/>
                          </a:solidFill>
                          <a:latin typeface="Gill Sans MT" panose="020B0502020104020203" pitchFamily="34" charset="77"/>
                        </a:rPr>
                        <a:t> </a:t>
                      </a:r>
                    </a:p>
                    <a:p>
                      <a:pPr algn="l"/>
                      <a:r>
                        <a:rPr lang="en-US" sz="1600" b="0" i="1" dirty="0">
                          <a:solidFill>
                            <a:schemeClr val="tx1"/>
                          </a:solidFill>
                          <a:latin typeface="Gill Sans MT" panose="020B0502020104020203" pitchFamily="34" charset="77"/>
                        </a:rPr>
                        <a:t>[USENIX Security’21]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Dependency + 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Graph Traversal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317329"/>
                  </a:ext>
                </a:extLst>
              </a:tr>
              <a:tr h="638305">
                <a:tc vMerge="1">
                  <a:txBody>
                    <a:bodyPr/>
                    <a:lstStyle/>
                    <a:p>
                      <a:endParaRPr lang="en-US" sz="1600" dirty="0">
                        <a:latin typeface="Gill Sans MT" panose="020B0502020104020203" pitchFamily="34" charset="77"/>
                      </a:endParaRPr>
                    </a:p>
                  </a:txBody>
                  <a:tcPr/>
                </a:tc>
                <a:tc>
                  <a:txBody>
                    <a:bodyPr/>
                    <a:lstStyle/>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432FF"/>
                          </a:solidFill>
                          <a:effectLst/>
                          <a:uLnTx/>
                          <a:uFillTx/>
                          <a:latin typeface="Gill Sans MT" panose="020B0502020104020203" pitchFamily="34" charset="77"/>
                          <a:sym typeface="Palatino"/>
                        </a:rPr>
                        <a:t>BugGraph</a:t>
                      </a:r>
                      <a:endParaRPr kumimoji="0" lang="en-US" sz="1600" b="0" i="0" u="none" strike="noStrike" kern="0" cap="none" spc="0" normalizeH="0" baseline="0" noProof="0" dirty="0">
                        <a:ln>
                          <a:noFill/>
                        </a:ln>
                        <a:solidFill>
                          <a:srgbClr val="0432FF"/>
                        </a:solidFill>
                        <a:effectLst/>
                        <a:uLnTx/>
                        <a:uFillTx/>
                        <a:latin typeface="Gill Sans MT" panose="020B0502020104020203" pitchFamily="34" charset="77"/>
                        <a:sym typeface="Palatino"/>
                      </a:endParaRPr>
                    </a:p>
                    <a:p>
                      <a:pPr marL="0" marR="0" lvl="0" indent="0" algn="l" defTabSz="41275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chemeClr val="tx1"/>
                          </a:solidFill>
                          <a:effectLst/>
                          <a:uLnTx/>
                          <a:uFillTx/>
                          <a:latin typeface="Gill Sans MT" panose="020B0502020104020203" pitchFamily="34" charset="77"/>
                          <a:sym typeface="Palatino"/>
                        </a:rPr>
                        <a:t>[AsiaCCS’21]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Control Flow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dirty="0">
                          <a:latin typeface="Gill Sans MT" panose="020B0502020104020203" pitchFamily="34" charset="77"/>
                        </a:rPr>
                        <a:t>Graph Triplet-Loss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33202"/>
                  </a:ext>
                </a:extLst>
              </a:tr>
              <a:tr h="638305">
                <a:tc vMerge="1">
                  <a:txBody>
                    <a:bodyPr/>
                    <a:lstStyle/>
                    <a:p>
                      <a:endParaRPr lang="en-US" sz="1600" dirty="0">
                        <a:latin typeface="Gill Sans MT" panose="020B0502020104020203" pitchFamily="34" charset="77"/>
                      </a:endParaRPr>
                    </a:p>
                  </a:txBody>
                  <a:tcPr/>
                </a:tc>
                <a:tc>
                  <a:txBody>
                    <a:bodyPr/>
                    <a:lstStyle/>
                    <a:p>
                      <a:pPr algn="l"/>
                      <a:r>
                        <a:rPr lang="en-US" sz="1600" dirty="0">
                          <a:solidFill>
                            <a:srgbClr val="0432FF"/>
                          </a:solidFill>
                          <a:latin typeface="Gill Sans MT" panose="020B0502020104020203" pitchFamily="34" charset="77"/>
                        </a:rPr>
                        <a:t>Vestige </a:t>
                      </a:r>
                      <a:r>
                        <a:rPr lang="en-US" sz="1600" i="1" dirty="0">
                          <a:solidFill>
                            <a:schemeClr val="tx1"/>
                          </a:solidFill>
                          <a:latin typeface="Gill Sans MT" panose="020B0502020104020203" pitchFamily="34" charset="77"/>
                        </a:rPr>
                        <a:t>[ACNS’21]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Function Call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Graph Attention Network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885372"/>
                  </a:ext>
                </a:extLst>
              </a:tr>
              <a:tr h="638305">
                <a:tc rowSpan="3">
                  <a:txBody>
                    <a:bodyPr/>
                    <a:lstStyle/>
                    <a:p>
                      <a:pPr algn="l"/>
                      <a:r>
                        <a:rPr lang="en-US" sz="1600" dirty="0">
                          <a:latin typeface="Gill Sans MT" panose="020B0502020104020203" pitchFamily="34" charset="77"/>
                        </a:rPr>
                        <a:t>Network Threat Detection </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600" i="0" dirty="0">
                          <a:solidFill>
                            <a:srgbClr val="0432FF"/>
                          </a:solidFill>
                          <a:latin typeface="Gill Sans MT" panose="020B0502020104020203" pitchFamily="34" charset="77"/>
                        </a:rPr>
                        <a:t>Malicious Host Detection </a:t>
                      </a:r>
                      <a:r>
                        <a:rPr lang="en-US" sz="1600" i="1" dirty="0">
                          <a:solidFill>
                            <a:schemeClr val="tx1"/>
                          </a:solidFill>
                          <a:latin typeface="Gill Sans MT" panose="020B0502020104020203" pitchFamily="34" charset="77"/>
                        </a:rPr>
                        <a:t>[ICC’22]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Host Communication + Process Alive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err="1">
                          <a:latin typeface="Gill Sans MT" panose="020B0502020104020203" pitchFamily="34" charset="77"/>
                        </a:rPr>
                        <a:t>NestedGNN</a:t>
                      </a:r>
                      <a:r>
                        <a:rPr lang="en-US" sz="1600" dirty="0">
                          <a:latin typeface="Gill Sans MT" panose="020B0502020104020203" pitchFamily="34" charset="77"/>
                        </a:rPr>
                        <a:t> (Our Proposed Method)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635199"/>
                  </a:ext>
                </a:extLst>
              </a:tr>
              <a:tr h="911865">
                <a:tc vMerge="1">
                  <a:txBody>
                    <a:bodyPr/>
                    <a:lstStyle/>
                    <a:p>
                      <a:endParaRPr lang="en-US"/>
                    </a:p>
                  </a:txBody>
                  <a:tcPr/>
                </a:tc>
                <a:tc>
                  <a:txBody>
                    <a:bodyPr/>
                    <a:lstStyle/>
                    <a:p>
                      <a:pPr algn="l"/>
                      <a:r>
                        <a:rPr lang="en-US" sz="1600" dirty="0">
                          <a:solidFill>
                            <a:srgbClr val="0432FF"/>
                          </a:solidFill>
                          <a:latin typeface="Gill Sans MT" panose="020B0502020104020203" pitchFamily="34" charset="77"/>
                        </a:rPr>
                        <a:t>Lateral Movement Detection </a:t>
                      </a:r>
                      <a:r>
                        <a:rPr lang="en-US" sz="1600" i="1" dirty="0">
                          <a:solidFill>
                            <a:schemeClr val="tx1"/>
                          </a:solidFill>
                          <a:latin typeface="Gill Sans MT" panose="020B0502020104020203" pitchFamily="34" charset="77"/>
                        </a:rPr>
                        <a:t>[RAID’20]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Authentication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Unsupervised Node Embedding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220192"/>
                  </a:ext>
                </a:extLst>
              </a:tr>
              <a:tr h="911865">
                <a:tc vMerge="1">
                  <a:txBody>
                    <a:bodyPr/>
                    <a:lstStyle/>
                    <a:p>
                      <a:endParaRPr lang="en-US" sz="1600" dirty="0">
                        <a:latin typeface="Gill Sans MT" panose="020B0502020104020203" pitchFamily="34" charset="77"/>
                      </a:endParaRPr>
                    </a:p>
                  </a:txBody>
                  <a:tcPr/>
                </a:tc>
                <a:tc>
                  <a:txBody>
                    <a:bodyPr/>
                    <a:lstStyle/>
                    <a:p>
                      <a:pPr algn="l"/>
                      <a:r>
                        <a:rPr lang="en-US" sz="1600" dirty="0">
                          <a:solidFill>
                            <a:srgbClr val="0432FF"/>
                          </a:solidFill>
                          <a:latin typeface="Gill Sans MT" panose="020B0502020104020203" pitchFamily="34" charset="77"/>
                        </a:rPr>
                        <a:t>Malicious URL Detection </a:t>
                      </a:r>
                      <a:r>
                        <a:rPr lang="en-US" sz="1600" i="1" dirty="0">
                          <a:solidFill>
                            <a:schemeClr val="tx1"/>
                          </a:solidFill>
                          <a:latin typeface="Gill Sans MT" panose="020B0502020104020203" pitchFamily="34" charset="77"/>
                        </a:rPr>
                        <a:t>[</a:t>
                      </a:r>
                      <a:r>
                        <a:rPr lang="en-US" sz="1600" i="1" dirty="0">
                          <a:solidFill>
                            <a:srgbClr val="FF0000"/>
                          </a:solidFill>
                          <a:latin typeface="Gill Sans MT" panose="020B0502020104020203" pitchFamily="34" charset="77"/>
                        </a:rPr>
                        <a:t>NPC’14 </a:t>
                      </a:r>
                    </a:p>
                    <a:p>
                      <a:pPr algn="l"/>
                      <a:r>
                        <a:rPr lang="en-US" sz="1600" i="1" dirty="0">
                          <a:solidFill>
                            <a:srgbClr val="FF0000"/>
                          </a:solidFill>
                          <a:latin typeface="Gill Sans MT" panose="020B0502020104020203" pitchFamily="34" charset="77"/>
                        </a:rPr>
                        <a:t>Best Paper</a:t>
                      </a:r>
                      <a:r>
                        <a:rPr lang="en-US" sz="1600" i="1" dirty="0">
                          <a:solidFill>
                            <a:schemeClr val="tx1"/>
                          </a:solidFill>
                          <a:latin typeface="Gill Sans MT" panose="020B0502020104020203" pitchFamily="34" charset="77"/>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Social Network User Graph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ill Sans MT" panose="020B0502020104020203" pitchFamily="34" charset="77"/>
                        </a:rPr>
                        <a:t>Local Clustering Coefficient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5154711"/>
                  </a:ext>
                </a:extLst>
              </a:tr>
            </a:tbl>
          </a:graphicData>
        </a:graphic>
      </p:graphicFrame>
      <p:pic>
        <p:nvPicPr>
          <p:cNvPr id="11" name="Picture 10" descr="Diagram&#10;&#10;Description automatically generated">
            <a:extLst>
              <a:ext uri="{FF2B5EF4-FFF2-40B4-BE49-F238E27FC236}">
                <a16:creationId xmlns:a16="http://schemas.microsoft.com/office/drawing/2014/main" id="{1FC2A870-E77F-4045-903C-5714F645FA3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33625" y="5324218"/>
            <a:ext cx="1389850" cy="954961"/>
          </a:xfrm>
          <a:prstGeom prst="rect">
            <a:avLst/>
          </a:prstGeom>
        </p:spPr>
      </p:pic>
      <p:sp>
        <p:nvSpPr>
          <p:cNvPr id="10" name="Left-Right Arrow 9">
            <a:extLst>
              <a:ext uri="{FF2B5EF4-FFF2-40B4-BE49-F238E27FC236}">
                <a16:creationId xmlns:a16="http://schemas.microsoft.com/office/drawing/2014/main" id="{824A32CA-E6B4-EC43-A3BF-2A62FE2F8B30}"/>
              </a:ext>
            </a:extLst>
          </p:cNvPr>
          <p:cNvSpPr/>
          <p:nvPr/>
        </p:nvSpPr>
        <p:spPr>
          <a:xfrm>
            <a:off x="3981449" y="1056301"/>
            <a:ext cx="8210551" cy="301752"/>
          </a:xfrm>
          <a:prstGeom prst="leftRightArrow">
            <a:avLst/>
          </a:prstGeom>
          <a:solidFill>
            <a:srgbClr val="D6E9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pic>
        <p:nvPicPr>
          <p:cNvPr id="13" name="Picture 12" descr="How to Detect Malware On Your Website">
            <a:extLst>
              <a:ext uri="{FF2B5EF4-FFF2-40B4-BE49-F238E27FC236}">
                <a16:creationId xmlns:a16="http://schemas.microsoft.com/office/drawing/2014/main" id="{33EA495B-C71B-8A41-AE1B-7D3C1984DE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49" y="2980853"/>
            <a:ext cx="901064" cy="6253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21">
            <a:extLst>
              <a:ext uri="{FF2B5EF4-FFF2-40B4-BE49-F238E27FC236}">
                <a16:creationId xmlns:a16="http://schemas.microsoft.com/office/drawing/2014/main" id="{4420D5B3-1261-2045-91B3-1947D1C516A0}"/>
              </a:ext>
            </a:extLst>
          </p:cNvPr>
          <p:cNvSpPr txBox="1">
            <a:spLocks/>
          </p:cNvSpPr>
          <p:nvPr/>
        </p:nvSpPr>
        <p:spPr>
          <a:xfrm>
            <a:off x="1" y="1358525"/>
            <a:ext cx="3981448" cy="27888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lnSpcReduction="10000"/>
          </a:bodyPr>
          <a:lstStyle>
            <a:lvl1pPr marL="3048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1pPr>
            <a:lvl2pPr marL="6096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2pPr>
            <a:lvl3pPr marL="9144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3pPr>
            <a:lvl4pPr marL="12192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4pPr>
            <a:lvl5pPr marL="1524000" marR="0" indent="-304800" algn="l" defTabSz="412750" rtl="0" latinLnBrk="0">
              <a:lnSpc>
                <a:spcPct val="100000"/>
              </a:lnSpc>
              <a:spcBef>
                <a:spcPts val="1700"/>
              </a:spcBef>
              <a:spcAft>
                <a:spcPts val="0"/>
              </a:spcAft>
              <a:buClr>
                <a:srgbClr val="929292"/>
              </a:buClr>
              <a:buSzPct val="100000"/>
              <a:buFont typeface="Arial" panose="020B0604020202020204" pitchFamily="34" charset="0"/>
              <a:buChar char="•"/>
              <a:tabLst/>
              <a:defRPr sz="2500" b="0" i="0" u="none" strike="noStrike" cap="none" spc="0" baseline="0">
                <a:ln>
                  <a:noFill/>
                </a:ln>
                <a:solidFill>
                  <a:schemeClr val="tx1"/>
                </a:solidFill>
                <a:uFillTx/>
                <a:latin typeface="Gill Sans MT" charset="0"/>
                <a:ea typeface="Gill Sans MT" charset="0"/>
                <a:cs typeface="Gill Sans MT" charset="0"/>
                <a:sym typeface="Palatino Linotype"/>
              </a:defRPr>
            </a:lvl5pPr>
            <a:lvl6pPr marL="18288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6pPr>
            <a:lvl7pPr marL="21336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7pPr>
            <a:lvl8pPr marL="24384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8pPr>
            <a:lvl9pPr marL="2743200" marR="0" indent="-304800" algn="l" defTabSz="412750" rtl="0" latinLnBrk="0">
              <a:lnSpc>
                <a:spcPct val="100000"/>
              </a:lnSpc>
              <a:spcBef>
                <a:spcPts val="1700"/>
              </a:spcBef>
              <a:spcAft>
                <a:spcPts val="0"/>
              </a:spcAft>
              <a:buClr>
                <a:srgbClr val="929292"/>
              </a:buClr>
              <a:buSzPct val="60000"/>
              <a:buFont typeface="Zapf Dingbats"/>
              <a:buChar char="❖"/>
              <a:tabLst/>
              <a:defRPr sz="2500" b="0" i="0" u="none" strike="noStrike" cap="none" spc="0" baseline="0">
                <a:ln>
                  <a:noFill/>
                </a:ln>
                <a:solidFill>
                  <a:srgbClr val="414141"/>
                </a:solidFill>
                <a:uFillTx/>
                <a:latin typeface="Palatino"/>
                <a:ea typeface="Palatino"/>
                <a:cs typeface="Palatino"/>
                <a:sym typeface="Palatino"/>
              </a:defRPr>
            </a:lvl9pPr>
          </a:lstStyle>
          <a:p>
            <a:pPr marL="304800" marR="0" lvl="0"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414141"/>
                </a:solidFill>
                <a:effectLst/>
                <a:uLnTx/>
                <a:uFillTx/>
                <a:latin typeface="Gill Sans MT" charset="0"/>
                <a:sym typeface="Palatino Linotype"/>
              </a:rPr>
              <a:t>Research Questions:</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Q1: How to formalize the cybersecurity problem to a graph problem?</a:t>
            </a:r>
          </a:p>
          <a:p>
            <a:pPr marL="609600" marR="0" lvl="1" indent="-304800" algn="l" defTabSz="412750" rtl="0" eaLnBrk="1" fontAlgn="auto" latinLnBrk="0" hangingPunct="1">
              <a:lnSpc>
                <a:spcPct val="100000"/>
              </a:lnSpc>
              <a:spcBef>
                <a:spcPts val="1700"/>
              </a:spcBef>
              <a:spcAft>
                <a:spcPts val="0"/>
              </a:spcAft>
              <a:buClr>
                <a:srgbClr val="929292"/>
              </a:buClr>
              <a:buSzPct val="100000"/>
              <a:buFont typeface="Arial" panose="020B0604020202020204" pitchFamily="34" charset="0"/>
              <a:buChar char="•"/>
              <a:tabLst/>
              <a:defRPr/>
            </a:pPr>
            <a:r>
              <a:rPr kumimoji="0" lang="en-US" sz="2200" b="0" i="0" u="none" strike="noStrike" kern="0" cap="none" spc="0" normalizeH="0" baseline="0" noProof="0" dirty="0">
                <a:ln>
                  <a:noFill/>
                </a:ln>
                <a:solidFill>
                  <a:srgbClr val="414141"/>
                </a:solidFill>
                <a:effectLst/>
                <a:uLnTx/>
                <a:uFillTx/>
                <a:latin typeface="Gill Sans MT" charset="0"/>
                <a:sym typeface="Palatino Linotype"/>
              </a:rPr>
              <a:t>Q2: How to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effectively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and </a:t>
            </a:r>
            <a:r>
              <a:rPr kumimoji="0" lang="en-US" sz="2200" b="0" i="1" u="none" strike="noStrike" kern="0" cap="none" spc="0" normalizeH="0" baseline="0" noProof="0" dirty="0">
                <a:ln>
                  <a:noFill/>
                </a:ln>
                <a:solidFill>
                  <a:srgbClr val="0432FF"/>
                </a:solidFill>
                <a:effectLst/>
                <a:uLnTx/>
                <a:uFillTx/>
                <a:latin typeface="Gill Sans MT" charset="0"/>
                <a:sym typeface="Palatino Linotype"/>
              </a:rPr>
              <a:t>efficiently</a:t>
            </a:r>
            <a:r>
              <a:rPr kumimoji="0" lang="en-US" sz="2200" b="0" i="0" u="none" strike="noStrike" kern="0" cap="none" spc="0" normalizeH="0" baseline="0" noProof="0" dirty="0">
                <a:ln>
                  <a:noFill/>
                </a:ln>
                <a:solidFill>
                  <a:srgbClr val="414141"/>
                </a:solidFill>
                <a:effectLst/>
                <a:uLnTx/>
                <a:uFillTx/>
                <a:latin typeface="Gill Sans MT" charset="0"/>
                <a:sym typeface="Palatino Linotype"/>
              </a:rPr>
              <a:t> solve the graph problem? </a:t>
            </a:r>
          </a:p>
        </p:txBody>
      </p:sp>
      <p:sp>
        <p:nvSpPr>
          <p:cNvPr id="12" name="Oval 11">
            <a:extLst>
              <a:ext uri="{FF2B5EF4-FFF2-40B4-BE49-F238E27FC236}">
                <a16:creationId xmlns:a16="http://schemas.microsoft.com/office/drawing/2014/main" id="{5AF08ECA-D5E1-B544-8312-EA31851C855E}"/>
              </a:ext>
            </a:extLst>
          </p:cNvPr>
          <p:cNvSpPr/>
          <p:nvPr/>
        </p:nvSpPr>
        <p:spPr>
          <a:xfrm>
            <a:off x="5291768" y="3145494"/>
            <a:ext cx="2112114" cy="571618"/>
          </a:xfrm>
          <a:prstGeom prst="ellipse">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1688103100"/>
      </p:ext>
    </p:extLst>
  </p:cSld>
  <p:clrMapOvr>
    <a:masterClrMapping/>
  </p:clrMapOvr>
  <p:transition spd="med" advTm="253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7|6|3.9"/>
</p:tagLst>
</file>

<file path=ppt/tags/tag10.xml><?xml version="1.0" encoding="utf-8"?>
<p:tagLst xmlns:a="http://schemas.openxmlformats.org/drawingml/2006/main" xmlns:r="http://schemas.openxmlformats.org/officeDocument/2006/relationships" xmlns:p="http://schemas.openxmlformats.org/presentationml/2006/main">
  <p:tag name="TIMING" val="|8.7|14.5|12.9|4.9"/>
</p:tagLst>
</file>

<file path=ppt/tags/tag11.xml><?xml version="1.0" encoding="utf-8"?>
<p:tagLst xmlns:a="http://schemas.openxmlformats.org/drawingml/2006/main" xmlns:r="http://schemas.openxmlformats.org/officeDocument/2006/relationships" xmlns:p="http://schemas.openxmlformats.org/presentationml/2006/main">
  <p:tag name="TIMING" val="|23.3|4|9|6.4"/>
</p:tagLst>
</file>

<file path=ppt/tags/tag12.xml><?xml version="1.0" encoding="utf-8"?>
<p:tagLst xmlns:a="http://schemas.openxmlformats.org/drawingml/2006/main" xmlns:r="http://schemas.openxmlformats.org/officeDocument/2006/relationships" xmlns:p="http://schemas.openxmlformats.org/presentationml/2006/main">
  <p:tag name="TIMING" val="|6.3|6.3|5.6|16|3.3|4|30.8|27.8"/>
</p:tagLst>
</file>

<file path=ppt/tags/tag13.xml><?xml version="1.0" encoding="utf-8"?>
<p:tagLst xmlns:a="http://schemas.openxmlformats.org/drawingml/2006/main" xmlns:r="http://schemas.openxmlformats.org/officeDocument/2006/relationships" xmlns:p="http://schemas.openxmlformats.org/presentationml/2006/main">
  <p:tag name="TIMING" val="|12.1|2.8"/>
</p:tagLst>
</file>

<file path=ppt/tags/tag14.xml><?xml version="1.0" encoding="utf-8"?>
<p:tagLst xmlns:a="http://schemas.openxmlformats.org/drawingml/2006/main" xmlns:r="http://schemas.openxmlformats.org/officeDocument/2006/relationships" xmlns:p="http://schemas.openxmlformats.org/presentationml/2006/main">
  <p:tag name="TIMING" val="|11|11.5|23|6.4|5.2"/>
</p:tagLst>
</file>

<file path=ppt/tags/tag15.xml><?xml version="1.0" encoding="utf-8"?>
<p:tagLst xmlns:a="http://schemas.openxmlformats.org/drawingml/2006/main" xmlns:r="http://schemas.openxmlformats.org/officeDocument/2006/relationships" xmlns:p="http://schemas.openxmlformats.org/presentationml/2006/main">
  <p:tag name="TIMING" val="|25.4"/>
</p:tagLst>
</file>

<file path=ppt/tags/tag16.xml><?xml version="1.0" encoding="utf-8"?>
<p:tagLst xmlns:a="http://schemas.openxmlformats.org/drawingml/2006/main" xmlns:r="http://schemas.openxmlformats.org/officeDocument/2006/relationships" xmlns:p="http://schemas.openxmlformats.org/presentationml/2006/main">
  <p:tag name="TIMING" val="|5.1|4|3.7|3.7|6.4"/>
</p:tagLst>
</file>

<file path=ppt/tags/tag17.xml><?xml version="1.0" encoding="utf-8"?>
<p:tagLst xmlns:a="http://schemas.openxmlformats.org/drawingml/2006/main" xmlns:r="http://schemas.openxmlformats.org/officeDocument/2006/relationships" xmlns:p="http://schemas.openxmlformats.org/presentationml/2006/main">
  <p:tag name="TIMING" val="|12.7|7.1|3.5"/>
</p:tagLst>
</file>

<file path=ppt/tags/tag18.xml><?xml version="1.0" encoding="utf-8"?>
<p:tagLst xmlns:a="http://schemas.openxmlformats.org/drawingml/2006/main" xmlns:r="http://schemas.openxmlformats.org/officeDocument/2006/relationships" xmlns:p="http://schemas.openxmlformats.org/presentationml/2006/main">
  <p:tag name="TIMING" val="|17.1"/>
</p:tagLst>
</file>

<file path=ppt/tags/tag19.xml><?xml version="1.0" encoding="utf-8"?>
<p:tagLst xmlns:a="http://schemas.openxmlformats.org/drawingml/2006/main" xmlns:r="http://schemas.openxmlformats.org/officeDocument/2006/relationships" xmlns:p="http://schemas.openxmlformats.org/presentationml/2006/main">
  <p:tag name="TIMING" val="|8.5"/>
</p:tagLst>
</file>

<file path=ppt/tags/tag2.xml><?xml version="1.0" encoding="utf-8"?>
<p:tagLst xmlns:a="http://schemas.openxmlformats.org/drawingml/2006/main" xmlns:r="http://schemas.openxmlformats.org/officeDocument/2006/relationships" xmlns:p="http://schemas.openxmlformats.org/presentationml/2006/main">
  <p:tag name="TIMING" val="|20.5"/>
</p:tagLst>
</file>

<file path=ppt/tags/tag20.xml><?xml version="1.0" encoding="utf-8"?>
<p:tagLst xmlns:a="http://schemas.openxmlformats.org/drawingml/2006/main" xmlns:r="http://schemas.openxmlformats.org/officeDocument/2006/relationships" xmlns:p="http://schemas.openxmlformats.org/presentationml/2006/main">
  <p:tag name="TIMING" val="|12.6|14.1"/>
</p:tagLst>
</file>

<file path=ppt/tags/tag21.xml><?xml version="1.0" encoding="utf-8"?>
<p:tagLst xmlns:a="http://schemas.openxmlformats.org/drawingml/2006/main" xmlns:r="http://schemas.openxmlformats.org/officeDocument/2006/relationships" xmlns:p="http://schemas.openxmlformats.org/presentationml/2006/main">
  <p:tag name="TIMING" val="|6.4|7|7.1|5.1"/>
</p:tagLst>
</file>

<file path=ppt/tags/tag3.xml><?xml version="1.0" encoding="utf-8"?>
<p:tagLst xmlns:a="http://schemas.openxmlformats.org/drawingml/2006/main" xmlns:r="http://schemas.openxmlformats.org/officeDocument/2006/relationships" xmlns:p="http://schemas.openxmlformats.org/presentationml/2006/main">
  <p:tag name="TIMING" val="|12"/>
</p:tagLst>
</file>

<file path=ppt/tags/tag4.xml><?xml version="1.0" encoding="utf-8"?>
<p:tagLst xmlns:a="http://schemas.openxmlformats.org/drawingml/2006/main" xmlns:r="http://schemas.openxmlformats.org/officeDocument/2006/relationships" xmlns:p="http://schemas.openxmlformats.org/presentationml/2006/main">
  <p:tag name="TIMING" val="|11.8|3.9|5.9|17.1"/>
</p:tagLst>
</file>

<file path=ppt/tags/tag5.xml><?xml version="1.0" encoding="utf-8"?>
<p:tagLst xmlns:a="http://schemas.openxmlformats.org/drawingml/2006/main" xmlns:r="http://schemas.openxmlformats.org/officeDocument/2006/relationships" xmlns:p="http://schemas.openxmlformats.org/presentationml/2006/main">
  <p:tag name="TIMING" val="|7.9|8.3"/>
</p:tagLst>
</file>

<file path=ppt/tags/tag6.xml><?xml version="1.0" encoding="utf-8"?>
<p:tagLst xmlns:a="http://schemas.openxmlformats.org/drawingml/2006/main" xmlns:r="http://schemas.openxmlformats.org/officeDocument/2006/relationships" xmlns:p="http://schemas.openxmlformats.org/presentationml/2006/main">
  <p:tag name="TIMING" val="|18|3.6|9.8|11.8"/>
</p:tagLst>
</file>

<file path=ppt/tags/tag7.xml><?xml version="1.0" encoding="utf-8"?>
<p:tagLst xmlns:a="http://schemas.openxmlformats.org/drawingml/2006/main" xmlns:r="http://schemas.openxmlformats.org/officeDocument/2006/relationships" xmlns:p="http://schemas.openxmlformats.org/presentationml/2006/main">
  <p:tag name="TIMING" val="|6.1|3.9|6.2|4.9|5.8|8|14.3"/>
</p:tagLst>
</file>

<file path=ppt/tags/tag8.xml><?xml version="1.0" encoding="utf-8"?>
<p:tagLst xmlns:a="http://schemas.openxmlformats.org/drawingml/2006/main" xmlns:r="http://schemas.openxmlformats.org/officeDocument/2006/relationships" xmlns:p="http://schemas.openxmlformats.org/presentationml/2006/main">
  <p:tag name="TIMING" val="|9.9|10.8|19.2"/>
</p:tagLst>
</file>

<file path=ppt/tags/tag9.xml><?xml version="1.0" encoding="utf-8"?>
<p:tagLst xmlns:a="http://schemas.openxmlformats.org/drawingml/2006/main" xmlns:r="http://schemas.openxmlformats.org/officeDocument/2006/relationships" xmlns:p="http://schemas.openxmlformats.org/presentationml/2006/main">
  <p:tag name="TIMING" val="|11.7|4.6|4.3|5|19.5"/>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130654</TotalTime>
  <Words>5446</Words>
  <Application>Microsoft Macintosh PowerPoint</Application>
  <PresentationFormat>Widescreen</PresentationFormat>
  <Paragraphs>854</Paragraphs>
  <Slides>34</Slides>
  <Notes>34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34</vt:i4>
      </vt:variant>
    </vt:vector>
  </HeadingPairs>
  <TitlesOfParts>
    <vt:vector size="50" baseType="lpstr">
      <vt:lpstr>Lantinghei SC Extralight</vt:lpstr>
      <vt:lpstr>Zapf Dingbats</vt:lpstr>
      <vt:lpstr>Arial</vt:lpstr>
      <vt:lpstr>Bodoni SvtyTwo ITC TT-Book</vt:lpstr>
      <vt:lpstr>Calibri</vt:lpstr>
      <vt:lpstr>Cambria Math</vt:lpstr>
      <vt:lpstr>Courier</vt:lpstr>
      <vt:lpstr>Gill Sans MT</vt:lpstr>
      <vt:lpstr>Helvetica</vt:lpstr>
      <vt:lpstr>Helvetica Neue</vt:lpstr>
      <vt:lpstr>Montserrat</vt:lpstr>
      <vt:lpstr>Nunito</vt:lpstr>
      <vt:lpstr>Palatino</vt:lpstr>
      <vt:lpstr>Times New Roman</vt:lpstr>
      <vt:lpstr>New_Template4</vt:lpstr>
      <vt:lpstr>Simple Light</vt:lpstr>
      <vt:lpstr>Graph AI for Cybersecurity</vt:lpstr>
      <vt:lpstr>PowerPoint Presentation</vt:lpstr>
      <vt:lpstr>PowerPoint Presentation</vt:lpstr>
      <vt:lpstr>PowerPoint Presentation</vt:lpstr>
      <vt:lpstr>PowerPoint Presentation</vt:lpstr>
      <vt:lpstr>PowerPoint Presentation</vt:lpstr>
      <vt:lpstr>PowerPoint Presentation</vt:lpstr>
      <vt:lpstr>Applying Graph to Cybersecurity</vt:lpstr>
      <vt:lpstr>Applying Graph to Cybersecurity</vt:lpstr>
      <vt:lpstr>Graph for Code Vulnerability Detection</vt:lpstr>
      <vt:lpstr>Binary Code is Prevalent</vt:lpstr>
      <vt:lpstr>What is Vulnerability?</vt:lpstr>
      <vt:lpstr>Research Problem</vt:lpstr>
      <vt:lpstr>Similarity-Based Solution</vt:lpstr>
      <vt:lpstr>Challenge #1: Low Accuracy</vt:lpstr>
      <vt:lpstr>Challenge #1: Low Accuracy</vt:lpstr>
      <vt:lpstr>Challenge #2: Low Coverage of Similar Code Types</vt:lpstr>
      <vt:lpstr>Overview of BugGraph</vt:lpstr>
      <vt:lpstr>Step 1: Source Binary Canonicalization</vt:lpstr>
      <vt:lpstr>Compilation Provenance Identification</vt:lpstr>
      <vt:lpstr>Attributed Graph Embedding</vt:lpstr>
      <vt:lpstr>Step 2: Code Similarity Computation</vt:lpstr>
      <vt:lpstr>Binary Code to Attributed Graph</vt:lpstr>
      <vt:lpstr>Ranking-Based Triplet Loss Network</vt:lpstr>
      <vt:lpstr>Graph Triplet-Loss Network for Code Similarity</vt:lpstr>
      <vt:lpstr>Experiment</vt:lpstr>
      <vt:lpstr>Source-Binary Code Similarity Test</vt:lpstr>
      <vt:lpstr>Source-Binary Code Similarity Test</vt:lpstr>
      <vt:lpstr>Detecting Vulnerabilities from Firmware </vt:lpstr>
      <vt:lpstr>Summary of Graph for Code Vulnerability Detection </vt:lpstr>
      <vt:lpstr>Graph-Centric Security, Learning, and Computing  (Graph) Lab @ UNT</vt:lpstr>
      <vt:lpstr>Acknowledgement to Students @ Graph Lab</vt:lpstr>
      <vt:lpstr>Acknowledgement to Collaborators</vt:lpstr>
      <vt:lpstr>Graph-Centric Security, Learning, and Computing  (Graph) Lab @ UNT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GPU-Accelerated Big Graph Analytics</dc:title>
  <cp:lastModifiedBy>Ji, Yuede</cp:lastModifiedBy>
  <cp:revision>4872</cp:revision>
  <cp:lastPrinted>2018-04-17T17:46:21Z</cp:lastPrinted>
  <dcterms:created xsi:type="dcterms:W3CDTF">2018-03-20T17:49:09Z</dcterms:created>
  <dcterms:modified xsi:type="dcterms:W3CDTF">2022-10-21T17:33:41Z</dcterms:modified>
</cp:coreProperties>
</file>